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handoutMasterIdLst>
    <p:handoutMasterId r:id="rId21"/>
  </p:handoutMasterIdLst>
  <p:sldIdLst>
    <p:sldId id="267" r:id="rId2"/>
    <p:sldId id="268" r:id="rId3"/>
    <p:sldId id="269" r:id="rId4"/>
    <p:sldId id="258" r:id="rId5"/>
    <p:sldId id="256" r:id="rId6"/>
    <p:sldId id="257" r:id="rId7"/>
    <p:sldId id="260" r:id="rId8"/>
    <p:sldId id="259" r:id="rId9"/>
    <p:sldId id="261" r:id="rId10"/>
    <p:sldId id="262" r:id="rId11"/>
    <p:sldId id="264" r:id="rId12"/>
    <p:sldId id="272" r:id="rId13"/>
    <p:sldId id="263" r:id="rId14"/>
    <p:sldId id="265" r:id="rId15"/>
    <p:sldId id="271" r:id="rId16"/>
    <p:sldId id="266" r:id="rId17"/>
    <p:sldId id="273" r:id="rId18"/>
    <p:sldId id="275"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451"/>
    <p:restoredTop sz="91393"/>
  </p:normalViewPr>
  <p:slideViewPr>
    <p:cSldViewPr snapToGrid="0" snapToObjects="1">
      <p:cViewPr varScale="1">
        <p:scale>
          <a:sx n="66" d="100"/>
          <a:sy n="66" d="100"/>
        </p:scale>
        <p:origin x="1206" y="60"/>
      </p:cViewPr>
      <p:guideLst/>
    </p:cSldViewPr>
  </p:slideViewPr>
  <p:notesTextViewPr>
    <p:cViewPr>
      <p:scale>
        <a:sx n="1" d="1"/>
        <a:sy n="1" d="1"/>
      </p:scale>
      <p:origin x="0" y="0"/>
    </p:cViewPr>
  </p:notesTextViewPr>
  <p:notesViewPr>
    <p:cSldViewPr snapToGrid="0" snapToObjects="1">
      <p:cViewPr varScale="1">
        <p:scale>
          <a:sx n="75" d="100"/>
          <a:sy n="75" d="100"/>
        </p:scale>
        <p:origin x="3096"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CB17FE0-F398-D745-8C07-2B2C2261C5F9}" type="datetimeFigureOut">
              <a:rPr kumimoji="1" lang="zh-CN" altLang="en-US" smtClean="0"/>
              <a:t>2018/5/2</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A69FC84-641C-1343-B38C-F11DBDCDC414}" type="slidenum">
              <a:rPr kumimoji="1" lang="zh-CN" altLang="en-US" smtClean="0"/>
              <a:t>‹#›</a:t>
            </a:fld>
            <a:endParaRPr kumimoji="1" lang="zh-CN" altLang="en-US"/>
          </a:p>
        </p:txBody>
      </p:sp>
    </p:spTree>
    <p:extLst>
      <p:ext uri="{BB962C8B-B14F-4D97-AF65-F5344CB8AC3E}">
        <p14:creationId xmlns:p14="http://schemas.microsoft.com/office/powerpoint/2010/main" val="1221427533"/>
      </p:ext>
    </p:extLst>
  </p:cSld>
  <p:clrMap bg1="lt1" tx1="dk1" bg2="lt2" tx2="dk2" accent1="accent1" accent2="accent2" accent3="accent3" accent4="accent4" accent5="accent5" accent6="accent6" hlink="hlink" folHlink="folHlink"/>
</p:handoutMaster>
</file>

<file path=ppt/media/image1.tiff>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F82D9D-CEB0-FD4A-8607-00E5449049CB}" type="datetimeFigureOut">
              <a:rPr kumimoji="1" lang="zh-CN" altLang="en-US" smtClean="0"/>
              <a:t>2018/5/2</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1C48CA-E937-1145-9489-83E86793B4F7}" type="slidenum">
              <a:rPr kumimoji="1" lang="zh-CN" altLang="en-US" smtClean="0"/>
              <a:t>‹#›</a:t>
            </a:fld>
            <a:endParaRPr kumimoji="1" lang="zh-CN" altLang="en-US"/>
          </a:p>
        </p:txBody>
      </p:sp>
    </p:spTree>
    <p:extLst>
      <p:ext uri="{BB962C8B-B14F-4D97-AF65-F5344CB8AC3E}">
        <p14:creationId xmlns:p14="http://schemas.microsoft.com/office/powerpoint/2010/main" val="700415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691C48CA-E937-1145-9489-83E86793B4F7}" type="slidenum">
              <a:rPr kumimoji="1" lang="zh-CN" altLang="en-US" smtClean="0"/>
              <a:t>11</a:t>
            </a:fld>
            <a:endParaRPr kumimoji="1" lang="zh-CN" altLang="en-US"/>
          </a:p>
        </p:txBody>
      </p:sp>
    </p:spTree>
    <p:extLst>
      <p:ext uri="{BB962C8B-B14F-4D97-AF65-F5344CB8AC3E}">
        <p14:creationId xmlns:p14="http://schemas.microsoft.com/office/powerpoint/2010/main" val="15958713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p:cNvSpPr>
            <a:spLocks noGrp="1"/>
          </p:cNvSpPr>
          <p:nvPr>
            <p:ph type="subTitle" idx="1"/>
          </p:nvPr>
        </p:nvSpPr>
        <p:spPr>
          <a:xfrm>
            <a:off x="1524000" y="3796507"/>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grpSp>
        <p:nvGrpSpPr>
          <p:cNvPr id="7" name="组 6"/>
          <p:cNvGrpSpPr/>
          <p:nvPr userDrawn="1"/>
        </p:nvGrpSpPr>
        <p:grpSpPr>
          <a:xfrm>
            <a:off x="0" y="0"/>
            <a:ext cx="12192000" cy="6709229"/>
            <a:chOff x="0" y="0"/>
            <a:chExt cx="12192000" cy="6709229"/>
          </a:xfrm>
        </p:grpSpPr>
        <p:sp>
          <p:nvSpPr>
            <p:cNvPr id="8" name="矩形 7"/>
            <p:cNvSpPr/>
            <p:nvPr/>
          </p:nvSpPr>
          <p:spPr>
            <a:xfrm>
              <a:off x="0" y="0"/>
              <a:ext cx="12192000" cy="781050"/>
            </a:xfrm>
            <a:prstGeom prst="rect">
              <a:avLst/>
            </a:prstGeom>
            <a:solidFill>
              <a:srgbClr val="2B5197"/>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9" name="图片 8"/>
            <p:cNvPicPr>
              <a:picLocks noChangeAspect="1"/>
            </p:cNvPicPr>
            <p:nvPr/>
          </p:nvPicPr>
          <p:blipFill>
            <a:blip r:embed="rId2"/>
            <a:stretch>
              <a:fillRect/>
            </a:stretch>
          </p:blipFill>
          <p:spPr>
            <a:xfrm>
              <a:off x="171450" y="6305550"/>
              <a:ext cx="5086350" cy="403679"/>
            </a:xfrm>
            <a:prstGeom prst="rect">
              <a:avLst/>
            </a:prstGeom>
          </p:spPr>
        </p:pic>
        <p:sp>
          <p:nvSpPr>
            <p:cNvPr id="10" name="文本框 9"/>
            <p:cNvSpPr txBox="1"/>
            <p:nvPr/>
          </p:nvSpPr>
          <p:spPr>
            <a:xfrm>
              <a:off x="10934700" y="90677"/>
              <a:ext cx="1085850" cy="646331"/>
            </a:xfrm>
            <a:prstGeom prst="rect">
              <a:avLst/>
            </a:prstGeom>
            <a:noFill/>
          </p:spPr>
          <p:txBody>
            <a:bodyPr wrap="square" rtlCol="0">
              <a:spAutoFit/>
            </a:bodyPr>
            <a:lstStyle/>
            <a:p>
              <a:r>
                <a:rPr kumimoji="1" lang="en-US" altLang="zh-CN" sz="3600" dirty="0">
                  <a:solidFill>
                    <a:schemeClr val="bg1"/>
                  </a:solidFill>
                  <a:latin typeface="Times New Roman" charset="0"/>
                  <a:ea typeface="Times New Roman" charset="0"/>
                  <a:cs typeface="Times New Roman" charset="0"/>
                </a:rPr>
                <a:t>Yale</a:t>
              </a:r>
              <a:endParaRPr kumimoji="1" lang="zh-CN" altLang="en-US" sz="3200" dirty="0">
                <a:solidFill>
                  <a:schemeClr val="bg1"/>
                </a:solidFill>
                <a:latin typeface="Times New Roman" charset="0"/>
                <a:ea typeface="Times New Roman" charset="0"/>
                <a:cs typeface="Times New Roman" charset="0"/>
              </a:endParaRPr>
            </a:p>
          </p:txBody>
        </p:sp>
      </p:grpSp>
    </p:spTree>
    <p:extLst>
      <p:ext uri="{BB962C8B-B14F-4D97-AF65-F5344CB8AC3E}">
        <p14:creationId xmlns:p14="http://schemas.microsoft.com/office/powerpoint/2010/main" val="2331123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竖排文本占位符 2"/>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5800157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689684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baseline="0">
                <a:latin typeface="Times New Roman" charset="0"/>
              </a:defRPr>
            </a:lvl1pPr>
          </a:lstStyle>
          <a:p>
            <a:r>
              <a:rPr kumimoji="1" lang="zh-CN" altLang="en-US" dirty="0"/>
              <a:t>单击此处编辑母版标题样式</a:t>
            </a:r>
          </a:p>
        </p:txBody>
      </p:sp>
      <p:sp>
        <p:nvSpPr>
          <p:cNvPr id="3" name="内容占位符 2"/>
          <p:cNvSpPr>
            <a:spLocks noGrp="1"/>
          </p:cNvSpPr>
          <p:nvPr>
            <p:ph idx="1"/>
          </p:nvPr>
        </p:nvSpPr>
        <p:spPr/>
        <p:txBody>
          <a:bodyPr/>
          <a:lstStyle>
            <a:lvl1pPr>
              <a:defRPr baseline="0">
                <a:latin typeface="Times New Roman" charset="0"/>
              </a:defRPr>
            </a:lvl1pPr>
            <a:lvl2pPr>
              <a:defRPr baseline="0">
                <a:latin typeface="Times New Roman" charset="0"/>
              </a:defRPr>
            </a:lvl2pPr>
            <a:lvl3pPr>
              <a:defRPr baseline="0">
                <a:latin typeface="Times New Roman" charset="0"/>
              </a:defRPr>
            </a:lvl3pPr>
            <a:lvl4pPr>
              <a:defRPr baseline="0">
                <a:latin typeface="Times New Roman" charset="0"/>
              </a:defRPr>
            </a:lvl4pPr>
            <a:lvl5pPr>
              <a:defRPr baseline="0">
                <a:latin typeface="Times New Roman" charset="0"/>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4"/>
            <a:r>
              <a:rPr kumimoji="1" lang="zh-CN" altLang="en-US" dirty="0"/>
              <a:t>五级</a:t>
            </a:r>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9085060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1238683"/>
            <a:ext cx="10515600" cy="2852737"/>
          </a:xfrm>
        </p:spPr>
        <p:txBody>
          <a:bodyPr anchor="b"/>
          <a:lstStyle>
            <a:lvl1pPr>
              <a:defRPr sz="6000"/>
            </a:lvl1pPr>
          </a:lstStyle>
          <a:p>
            <a:r>
              <a:rPr kumimoji="1"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652905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8966684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928255"/>
            <a:ext cx="10514012" cy="762433"/>
          </a:xfrm>
        </p:spPr>
        <p:txBody>
          <a:bodyPr/>
          <a:lstStyle/>
          <a:p>
            <a:r>
              <a:rPr kumimoji="1"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59551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日期占位符 2"/>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488321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7511816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8462060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548321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960437"/>
            <a:ext cx="10515600" cy="730251"/>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B4787E-B0CF-114C-8D27-1C4C2078C762}" type="datetimeFigureOut">
              <a:rPr kumimoji="1" lang="zh-CN" altLang="en-US" smtClean="0"/>
              <a:t>2018/5/2</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8D7DFB-3F7A-754A-B855-27BA15E3EAC7}" type="slidenum">
              <a:rPr kumimoji="1" lang="zh-CN" altLang="en-US" smtClean="0"/>
              <a:t>‹#›</a:t>
            </a:fld>
            <a:endParaRPr kumimoji="1" lang="zh-CN" altLang="en-US"/>
          </a:p>
        </p:txBody>
      </p:sp>
      <p:grpSp>
        <p:nvGrpSpPr>
          <p:cNvPr id="7" name="组 6"/>
          <p:cNvGrpSpPr/>
          <p:nvPr userDrawn="1"/>
        </p:nvGrpSpPr>
        <p:grpSpPr>
          <a:xfrm>
            <a:off x="0" y="0"/>
            <a:ext cx="12192000" cy="6709229"/>
            <a:chOff x="0" y="0"/>
            <a:chExt cx="12192000" cy="6709229"/>
          </a:xfrm>
        </p:grpSpPr>
        <p:sp>
          <p:nvSpPr>
            <p:cNvPr id="8" name="矩形 7"/>
            <p:cNvSpPr/>
            <p:nvPr/>
          </p:nvSpPr>
          <p:spPr>
            <a:xfrm>
              <a:off x="0" y="0"/>
              <a:ext cx="12192000" cy="781050"/>
            </a:xfrm>
            <a:prstGeom prst="rect">
              <a:avLst/>
            </a:prstGeom>
            <a:solidFill>
              <a:srgbClr val="2B5197"/>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9" name="图片 8"/>
            <p:cNvPicPr>
              <a:picLocks noChangeAspect="1"/>
            </p:cNvPicPr>
            <p:nvPr/>
          </p:nvPicPr>
          <p:blipFill>
            <a:blip r:embed="rId13"/>
            <a:stretch>
              <a:fillRect/>
            </a:stretch>
          </p:blipFill>
          <p:spPr>
            <a:xfrm>
              <a:off x="171450" y="6305550"/>
              <a:ext cx="5086350" cy="403679"/>
            </a:xfrm>
            <a:prstGeom prst="rect">
              <a:avLst/>
            </a:prstGeom>
          </p:spPr>
        </p:pic>
        <p:sp>
          <p:nvSpPr>
            <p:cNvPr id="10" name="文本框 9"/>
            <p:cNvSpPr txBox="1"/>
            <p:nvPr/>
          </p:nvSpPr>
          <p:spPr>
            <a:xfrm>
              <a:off x="10934700" y="90677"/>
              <a:ext cx="1085850" cy="646331"/>
            </a:xfrm>
            <a:prstGeom prst="rect">
              <a:avLst/>
            </a:prstGeom>
            <a:noFill/>
          </p:spPr>
          <p:txBody>
            <a:bodyPr wrap="square" rtlCol="0">
              <a:spAutoFit/>
            </a:bodyPr>
            <a:lstStyle/>
            <a:p>
              <a:r>
                <a:rPr kumimoji="1" lang="en-US" altLang="zh-CN" sz="3600" dirty="0">
                  <a:solidFill>
                    <a:schemeClr val="bg1"/>
                  </a:solidFill>
                  <a:latin typeface="Times New Roman" charset="0"/>
                  <a:ea typeface="Times New Roman" charset="0"/>
                  <a:cs typeface="Times New Roman" charset="0"/>
                </a:rPr>
                <a:t>Yale</a:t>
              </a:r>
              <a:endParaRPr kumimoji="1" lang="zh-CN" altLang="en-US" sz="3200" dirty="0">
                <a:solidFill>
                  <a:schemeClr val="bg1"/>
                </a:solidFill>
                <a:latin typeface="Times New Roman" charset="0"/>
                <a:ea typeface="Times New Roman" charset="0"/>
                <a:cs typeface="Times New Roman" charset="0"/>
              </a:endParaRPr>
            </a:p>
          </p:txBody>
        </p:sp>
      </p:grpSp>
    </p:spTree>
    <p:extLst>
      <p:ext uri="{BB962C8B-B14F-4D97-AF65-F5344CB8AC3E}">
        <p14:creationId xmlns:p14="http://schemas.microsoft.com/office/powerpoint/2010/main" val="21195151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kumimoji="1" lang="en-US" altLang="zh-CN" sz="4400" dirty="0">
                <a:solidFill>
                  <a:schemeClr val="accent1">
                    <a:lumMod val="75000"/>
                  </a:schemeClr>
                </a:solidFill>
                <a:latin typeface="Times New Roman" charset="0"/>
                <a:ea typeface="Times New Roman" charset="0"/>
                <a:cs typeface="Times New Roman" charset="0"/>
              </a:rPr>
              <a:t>Comparing the NLST and PLCO</a:t>
            </a:r>
            <a:r>
              <a:rPr kumimoji="1" lang="en-US" altLang="zh-CN" sz="4400" baseline="-25000" dirty="0">
                <a:solidFill>
                  <a:schemeClr val="accent1">
                    <a:lumMod val="75000"/>
                  </a:schemeClr>
                </a:solidFill>
                <a:latin typeface="Times New Roman" charset="0"/>
                <a:ea typeface="Times New Roman" charset="0"/>
                <a:cs typeface="Times New Roman" charset="0"/>
              </a:rPr>
              <a:t>m2012 </a:t>
            </a:r>
            <a:r>
              <a:rPr kumimoji="1" lang="en-US" altLang="zh-CN" sz="4400" dirty="0">
                <a:solidFill>
                  <a:schemeClr val="accent1">
                    <a:lumMod val="75000"/>
                  </a:schemeClr>
                </a:solidFill>
                <a:latin typeface="Times New Roman" charset="0"/>
                <a:ea typeface="Times New Roman" charset="0"/>
                <a:cs typeface="Times New Roman" charset="0"/>
              </a:rPr>
              <a:t>selection criteria for lung cancer screening test</a:t>
            </a:r>
            <a:endParaRPr kumimoji="1" lang="zh-CN" altLang="en-US" sz="4400" baseline="-25000" dirty="0">
              <a:solidFill>
                <a:schemeClr val="accent1">
                  <a:lumMod val="75000"/>
                </a:schemeClr>
              </a:solidFill>
              <a:latin typeface="Times New Roman" charset="0"/>
              <a:ea typeface="Times New Roman" charset="0"/>
              <a:cs typeface="Times New Roman" charset="0"/>
            </a:endParaRPr>
          </a:p>
        </p:txBody>
      </p:sp>
      <p:sp>
        <p:nvSpPr>
          <p:cNvPr id="3" name="副标题 2"/>
          <p:cNvSpPr>
            <a:spLocks noGrp="1"/>
          </p:cNvSpPr>
          <p:nvPr>
            <p:ph type="subTitle" idx="1"/>
          </p:nvPr>
        </p:nvSpPr>
        <p:spPr>
          <a:xfrm>
            <a:off x="1966912" y="4396582"/>
            <a:ext cx="9144000" cy="1089818"/>
          </a:xfrm>
        </p:spPr>
        <p:txBody>
          <a:bodyPr>
            <a:normAutofit/>
          </a:bodyPr>
          <a:lstStyle/>
          <a:p>
            <a:pPr algn="l"/>
            <a:r>
              <a:rPr kumimoji="1" lang="en-US" altLang="zh-CN" dirty="0">
                <a:latin typeface="Times New Roman" charset="0"/>
                <a:ea typeface="Times New Roman" charset="0"/>
                <a:cs typeface="Times New Roman" charset="0"/>
              </a:rPr>
              <a:t>Grace Sun, Haoran Zhuo</a:t>
            </a:r>
          </a:p>
          <a:p>
            <a:pPr algn="l"/>
            <a:r>
              <a:rPr kumimoji="1" lang="en-US" altLang="zh-CN" dirty="0">
                <a:latin typeface="Times New Roman" charset="0"/>
                <a:ea typeface="Times New Roman" charset="0"/>
                <a:cs typeface="Times New Roman" charset="0"/>
              </a:rPr>
              <a:t>May 2, 2018</a:t>
            </a:r>
            <a:endParaRPr kumimoji="1" lang="zh-CN" altLang="en-US" dirty="0">
              <a:latin typeface="Times New Roman" charset="0"/>
              <a:ea typeface="Times New Roman" charset="0"/>
              <a:cs typeface="Times New Roman" charset="0"/>
            </a:endParaRPr>
          </a:p>
        </p:txBody>
      </p:sp>
    </p:spTree>
    <p:extLst>
      <p:ext uri="{BB962C8B-B14F-4D97-AF65-F5344CB8AC3E}">
        <p14:creationId xmlns:p14="http://schemas.microsoft.com/office/powerpoint/2010/main" val="20813338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a:t>Results</a:t>
            </a:r>
            <a:r>
              <a:rPr kumimoji="1" lang="zh-CN" altLang="en-US" b="1" dirty="0"/>
              <a:t> </a:t>
            </a:r>
            <a:r>
              <a:rPr kumimoji="1" lang="en-US" altLang="zh-CN" b="1" dirty="0"/>
              <a:t>for Overall</a:t>
            </a:r>
            <a:endParaRPr kumimoji="1" lang="zh-CN" altLang="en-US" b="1" dirty="0"/>
          </a:p>
        </p:txBody>
      </p:sp>
      <p:sp>
        <p:nvSpPr>
          <p:cNvPr id="3" name="内容占位符 2"/>
          <p:cNvSpPr>
            <a:spLocks noGrp="1"/>
          </p:cNvSpPr>
          <p:nvPr>
            <p:ph idx="1"/>
          </p:nvPr>
        </p:nvSpPr>
        <p:spPr>
          <a:xfrm>
            <a:off x="838200" y="1847850"/>
            <a:ext cx="9471023" cy="4351338"/>
          </a:xfrm>
        </p:spPr>
        <p:txBody>
          <a:bodyPr>
            <a:normAutofit/>
          </a:bodyPr>
          <a:lstStyle/>
          <a:p>
            <a:r>
              <a:rPr kumimoji="1" lang="en-US" altLang="zh-CN" sz="1800" dirty="0"/>
              <a:t>NLST Screening: </a:t>
            </a:r>
          </a:p>
          <a:p>
            <a:pPr lvl="1"/>
            <a:r>
              <a:rPr kumimoji="1" lang="en-US" altLang="zh-CN" sz="1400" dirty="0"/>
              <a:t> Estimate of mean survival time and 95% confidence interval: 7.45 (7.34, 7.56)  </a:t>
            </a:r>
          </a:p>
          <a:p>
            <a:pPr lvl="1"/>
            <a:r>
              <a:rPr kumimoji="1" lang="en-US" altLang="zh-CN" sz="1400" dirty="0"/>
              <a:t>Estimate of discounted cost and 95% confidence interval: $24,146 ($23,944, $24,347)  </a:t>
            </a:r>
          </a:p>
          <a:p>
            <a:pPr lvl="1"/>
            <a:r>
              <a:rPr kumimoji="1" lang="en-US" altLang="zh-CN" sz="1400" dirty="0"/>
              <a:t>Estimate of discounted utility and 95% confidence interval: 7.61 (7.51, 7.70)</a:t>
            </a:r>
          </a:p>
          <a:p>
            <a:r>
              <a:rPr kumimoji="1" lang="en-US" altLang="zh-CN" sz="1800" dirty="0"/>
              <a:t>PLCO Screening: </a:t>
            </a:r>
          </a:p>
          <a:p>
            <a:pPr lvl="1"/>
            <a:r>
              <a:rPr kumimoji="1" lang="en-US" altLang="zh-CN" sz="1400" dirty="0"/>
              <a:t> Estimate of mean survival time and 95% confidence interval: 7.66 (7.54, 7.77)  </a:t>
            </a:r>
          </a:p>
          <a:p>
            <a:pPr lvl="1"/>
            <a:r>
              <a:rPr kumimoji="1" lang="en-US" altLang="zh-CN" sz="1400" dirty="0"/>
              <a:t>Estimate of discounted cost and 95% confidence interval: $26,505 ($26,320, $26,689)  </a:t>
            </a:r>
          </a:p>
          <a:p>
            <a:pPr lvl="1"/>
            <a:r>
              <a:rPr kumimoji="1" lang="en-US" altLang="zh-CN" sz="1400" dirty="0"/>
              <a:t>Estimate of discounted utility and 95% confidence interval: 8.09 (7.99, 8.19)</a:t>
            </a:r>
          </a:p>
          <a:p>
            <a:r>
              <a:rPr kumimoji="1" lang="en-US" altLang="zh-CN" sz="1800" dirty="0"/>
              <a:t>Average increase in survival time and 95% confidence interval: 0.21 (-0.07, 0.49)</a:t>
            </a:r>
          </a:p>
          <a:p>
            <a:r>
              <a:rPr kumimoji="1" lang="en-US" altLang="zh-CN" sz="1800" dirty="0"/>
              <a:t>Average increase in discounted cost and 95% confidence interval: $2,359 ($1,873, $2,844)</a:t>
            </a:r>
          </a:p>
          <a:p>
            <a:r>
              <a:rPr kumimoji="1" lang="en-US" altLang="zh-CN" sz="1800" dirty="0"/>
              <a:t>Average increase in discounted utility and 95% confidence interval: 0.48 (0.24, 0.72)</a:t>
            </a:r>
            <a:endParaRPr kumimoji="1" lang="zh-CN" altLang="en-US" sz="1800" dirty="0"/>
          </a:p>
        </p:txBody>
      </p:sp>
    </p:spTree>
    <p:extLst>
      <p:ext uri="{BB962C8B-B14F-4D97-AF65-F5344CB8AC3E}">
        <p14:creationId xmlns:p14="http://schemas.microsoft.com/office/powerpoint/2010/main" val="11355419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938414"/>
            <a:ext cx="10515600" cy="730251"/>
          </a:xfrm>
        </p:spPr>
        <p:txBody>
          <a:bodyPr/>
          <a:lstStyle/>
          <a:p>
            <a:r>
              <a:rPr kumimoji="1" lang="en-US" altLang="zh-CN" b="1" dirty="0"/>
              <a:t>Results for mean survival time</a:t>
            </a:r>
            <a:endParaRPr kumimoji="1" lang="zh-CN" altLang="en-US" b="1" dirty="0"/>
          </a:p>
        </p:txBody>
      </p:sp>
      <p:pic>
        <p:nvPicPr>
          <p:cNvPr id="5" name="图片 4"/>
          <p:cNvPicPr>
            <a:picLocks noChangeAspect="1"/>
          </p:cNvPicPr>
          <p:nvPr/>
        </p:nvPicPr>
        <p:blipFill>
          <a:blip r:embed="rId3"/>
          <a:stretch>
            <a:fillRect/>
          </a:stretch>
        </p:blipFill>
        <p:spPr>
          <a:xfrm>
            <a:off x="6248400" y="1668665"/>
            <a:ext cx="5951140" cy="4463355"/>
          </a:xfrm>
          <a:prstGeom prst="rect">
            <a:avLst/>
          </a:prstGeom>
        </p:spPr>
      </p:pic>
      <p:pic>
        <p:nvPicPr>
          <p:cNvPr id="7" name="图片 6"/>
          <p:cNvPicPr>
            <a:picLocks noChangeAspect="1"/>
          </p:cNvPicPr>
          <p:nvPr/>
        </p:nvPicPr>
        <p:blipFill>
          <a:blip r:embed="rId4"/>
          <a:stretch>
            <a:fillRect/>
          </a:stretch>
        </p:blipFill>
        <p:spPr>
          <a:xfrm>
            <a:off x="423333" y="1715942"/>
            <a:ext cx="5825067" cy="4368800"/>
          </a:xfrm>
          <a:prstGeom prst="rect">
            <a:avLst/>
          </a:prstGeom>
        </p:spPr>
      </p:pic>
    </p:spTree>
    <p:extLst>
      <p:ext uri="{BB962C8B-B14F-4D97-AF65-F5344CB8AC3E}">
        <p14:creationId xmlns:p14="http://schemas.microsoft.com/office/powerpoint/2010/main" val="15180610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332970"/>
            <a:ext cx="10515600" cy="730251"/>
          </a:xfrm>
        </p:spPr>
        <p:txBody>
          <a:bodyPr/>
          <a:lstStyle/>
          <a:p>
            <a:r>
              <a:rPr kumimoji="1" lang="en-US" altLang="zh-CN" b="1" dirty="0"/>
              <a:t>Results for ICER of Overall</a:t>
            </a:r>
            <a:endParaRPr kumimoji="1" lang="zh-CN" altLang="en-US" b="1" dirty="0"/>
          </a:p>
        </p:txBody>
      </p:sp>
      <p:graphicFrame>
        <p:nvGraphicFramePr>
          <p:cNvPr id="4" name="Table 7"/>
          <p:cNvGraphicFramePr>
            <a:graphicFrameLocks noGrp="1"/>
          </p:cNvGraphicFramePr>
          <p:nvPr>
            <p:extLst>
              <p:ext uri="{D42A27DB-BD31-4B8C-83A1-F6EECF244321}">
                <p14:modId xmlns:p14="http://schemas.microsoft.com/office/powerpoint/2010/main" val="1449745065"/>
              </p:ext>
            </p:extLst>
          </p:nvPr>
        </p:nvGraphicFramePr>
        <p:xfrm>
          <a:off x="888747" y="2567093"/>
          <a:ext cx="10465053" cy="2315527"/>
        </p:xfrm>
        <a:graphic>
          <a:graphicData uri="http://schemas.openxmlformats.org/drawingml/2006/table">
            <a:tbl>
              <a:tblPr/>
              <a:tblGrid>
                <a:gridCol w="3064128">
                  <a:extLst>
                    <a:ext uri="{9D8B030D-6E8A-4147-A177-3AD203B41FA5}">
                      <a16:colId xmlns:a16="http://schemas.microsoft.com/office/drawing/2014/main" val="3881735596"/>
                    </a:ext>
                  </a:extLst>
                </a:gridCol>
                <a:gridCol w="3535641">
                  <a:extLst>
                    <a:ext uri="{9D8B030D-6E8A-4147-A177-3AD203B41FA5}">
                      <a16:colId xmlns:a16="http://schemas.microsoft.com/office/drawing/2014/main" val="330753134"/>
                    </a:ext>
                  </a:extLst>
                </a:gridCol>
                <a:gridCol w="1706481">
                  <a:extLst>
                    <a:ext uri="{9D8B030D-6E8A-4147-A177-3AD203B41FA5}">
                      <a16:colId xmlns:a16="http://schemas.microsoft.com/office/drawing/2014/main" val="723783424"/>
                    </a:ext>
                  </a:extLst>
                </a:gridCol>
                <a:gridCol w="2158803">
                  <a:extLst>
                    <a:ext uri="{9D8B030D-6E8A-4147-A177-3AD203B41FA5}">
                      <a16:colId xmlns:a16="http://schemas.microsoft.com/office/drawing/2014/main" val="1782432894"/>
                    </a:ext>
                  </a:extLst>
                </a:gridCol>
              </a:tblGrid>
              <a:tr h="314751">
                <a:tc gridSpan="4">
                  <a:txBody>
                    <a:bodyPr/>
                    <a:lstStyle/>
                    <a:p>
                      <a:pPr algn="ctr" fontAlgn="b"/>
                      <a:r>
                        <a:rPr lang="en-US" sz="1800" b="1" i="0" u="none" strike="noStrike" dirty="0">
                          <a:solidFill>
                            <a:srgbClr val="000000"/>
                          </a:solidFill>
                          <a:effectLst/>
                          <a:latin typeface="等线" panose="020F0502020204030204"/>
                        </a:rPr>
                        <a:t>Reporting the Results of </a:t>
                      </a:r>
                      <a:r>
                        <a:rPr lang="en-US" sz="1800" b="1" i="0" u="none" strike="noStrike" dirty="0">
                          <a:solidFill>
                            <a:srgbClr val="C00000"/>
                          </a:solidFill>
                          <a:effectLst/>
                          <a:latin typeface="等线" panose="020F0502020204030204"/>
                        </a:rPr>
                        <a:t>Cost-Effectiveness</a:t>
                      </a:r>
                      <a:r>
                        <a:rPr lang="en-US" sz="1800" b="1" i="0" u="none" strike="noStrike" dirty="0">
                          <a:solidFill>
                            <a:srgbClr val="000000"/>
                          </a:solidFill>
                          <a:effectLst/>
                          <a:latin typeface="等线" panose="020F0502020204030204"/>
                        </a:rPr>
                        <a:t> Analysis</a:t>
                      </a:r>
                    </a:p>
                  </a:txBody>
                  <a:tcPr marL="3810" marR="3810" marT="3810" anchor="b">
                    <a:lnL>
                      <a:noFill/>
                    </a:lnL>
                    <a:lnR>
                      <a:noFill/>
                    </a:lnR>
                    <a:lnT>
                      <a:noFill/>
                    </a:lnT>
                    <a:lnB w="6350" cap="flat" cmpd="sng" algn="ctr">
                      <a:solidFill>
                        <a:srgbClr val="000000"/>
                      </a:solidFill>
                      <a:prstDash val="solid"/>
                      <a:round/>
                      <a:headEnd type="none" w="med" len="med"/>
                      <a:tailEnd type="none" w="med" len="med"/>
                    </a:lnB>
                    <a:solidFill>
                      <a:srgbClr val="C6E0B4"/>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125514746"/>
                  </a:ext>
                </a:extLst>
              </a:tr>
              <a:tr h="557716">
                <a:tc>
                  <a:txBody>
                    <a:bodyPr/>
                    <a:lstStyle/>
                    <a:p>
                      <a:pPr algn="ctr" fontAlgn="b"/>
                      <a:r>
                        <a:rPr lang="en-US" sz="1800" b="1" i="0" u="none" strike="noStrike" dirty="0">
                          <a:solidFill>
                            <a:srgbClr val="000000"/>
                          </a:solidFill>
                          <a:effectLst/>
                          <a:latin typeface="等线" panose="020F0502020204030204"/>
                        </a:rPr>
                        <a:t>Strategies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Cost</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Effectiveness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dirty="0">
                          <a:solidFill>
                            <a:srgbClr val="000000"/>
                          </a:solidFill>
                          <a:effectLst/>
                          <a:latin typeface="等线" panose="020F0502020204030204"/>
                        </a:rPr>
                        <a:t>ICER </a:t>
                      </a:r>
                      <a:br>
                        <a:rPr lang="en-US" sz="1800" b="1" i="0" u="none" strike="noStrike" dirty="0">
                          <a:solidFill>
                            <a:srgbClr val="000000"/>
                          </a:solidFill>
                          <a:effectLst/>
                          <a:latin typeface="等线" panose="020F0502020204030204"/>
                        </a:rPr>
                      </a:br>
                      <a:r>
                        <a:rPr lang="en-US" sz="1800" b="1" i="0" u="none" strike="noStrike" dirty="0">
                          <a:solidFill>
                            <a:srgbClr val="000000"/>
                          </a:solidFill>
                          <a:effectLst/>
                          <a:latin typeface="等线" panose="020F0502020204030204"/>
                        </a:rPr>
                        <a:t>(CHF/Life years)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872829831"/>
                  </a:ext>
                </a:extLst>
              </a:tr>
              <a:tr h="314751">
                <a:tc>
                  <a:txBody>
                    <a:bodyPr/>
                    <a:lstStyle/>
                    <a:p>
                      <a:pPr algn="ctr" fontAlgn="b"/>
                      <a:r>
                        <a:rPr lang="en-US" sz="1800" b="0" i="0" u="none" strike="noStrike" dirty="0">
                          <a:solidFill>
                            <a:srgbClr val="000000"/>
                          </a:solidFill>
                          <a:effectLst/>
                          <a:latin typeface="等线" panose="020F0502020204030204"/>
                        </a:rPr>
                        <a:t>NLST Screening</a:t>
                      </a:r>
                    </a:p>
                  </a:txBody>
                  <a:tcPr marL="3810" marR="3810" marT="3810" anchor="b">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24,145</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7.61</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a:solidFill>
                            <a:srgbClr val="000000"/>
                          </a:solidFill>
                          <a:effectLst/>
                          <a:latin typeface="等线" panose="020F0502020204030204"/>
                        </a:rPr>
                        <a:t>-</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extLst>
                  <a:ext uri="{0D108BD9-81ED-4DB2-BD59-A6C34878D82A}">
                    <a16:rowId xmlns:a16="http://schemas.microsoft.com/office/drawing/2014/main" val="1514307085"/>
                  </a:ext>
                </a:extLst>
              </a:tr>
              <a:tr h="314751">
                <a:tc>
                  <a:txBody>
                    <a:bodyPr/>
                    <a:lstStyle/>
                    <a:p>
                      <a:pPr algn="ctr" fontAlgn="ctr"/>
                      <a:endParaRPr lang="zh-CN" alt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(23,994,  24,347)</a:t>
                      </a: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a:solidFill>
                            <a:srgbClr val="000000"/>
                          </a:solidFill>
                          <a:effectLst/>
                          <a:latin typeface="等线" panose="020F0502020204030204"/>
                        </a:rPr>
                        <a:t>(7.51, 7.70)</a:t>
                      </a:r>
                    </a:p>
                  </a:txBody>
                  <a:tcPr marL="3810" marR="3810" marT="3810" anchor="b">
                    <a:lnL>
                      <a:noFill/>
                    </a:lnL>
                    <a:lnR>
                      <a:noFill/>
                    </a:lnR>
                    <a:lnT>
                      <a:noFill/>
                    </a:lnT>
                    <a:lnB>
                      <a:noFill/>
                    </a:lnB>
                    <a:solidFill>
                      <a:schemeClr val="bg1"/>
                    </a:solidFill>
                  </a:tcPr>
                </a:tc>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1219974304"/>
                  </a:ext>
                </a:extLst>
              </a:tr>
              <a:tr h="314751">
                <a:tc>
                  <a:txBody>
                    <a:bodyPr/>
                    <a:lstStyle/>
                    <a:p>
                      <a:pPr algn="ctr" fontAlgn="b"/>
                      <a:r>
                        <a:rPr lang="en-US" sz="1800" b="0" i="0" u="none" strike="noStrike" dirty="0">
                          <a:solidFill>
                            <a:srgbClr val="000000"/>
                          </a:solidFill>
                          <a:effectLst/>
                          <a:latin typeface="等线" panose="020F0502020204030204"/>
                        </a:rPr>
                        <a:t>PLCO</a:t>
                      </a:r>
                      <a:r>
                        <a:rPr lang="en-US" sz="1800" b="0" i="0" u="none" strike="noStrike" baseline="0" dirty="0">
                          <a:solidFill>
                            <a:srgbClr val="000000"/>
                          </a:solidFill>
                          <a:effectLst/>
                          <a:latin typeface="等线" panose="020F0502020204030204"/>
                        </a:rPr>
                        <a:t> Screening</a:t>
                      </a:r>
                      <a:endParaRPr lang="en-US"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26,504</a:t>
                      </a: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8.09</a:t>
                      </a:r>
                    </a:p>
                  </a:txBody>
                  <a:tcPr marL="3810" marR="3810" marT="3810" anchor="ctr">
                    <a:lnL>
                      <a:noFill/>
                    </a:lnL>
                    <a:lnR>
                      <a:noFill/>
                    </a:lnR>
                    <a:lnT>
                      <a:noFill/>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4906</a:t>
                      </a: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2988562252"/>
                  </a:ext>
                </a:extLst>
              </a:tr>
              <a:tr h="421957">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(26,320, 26,689</a:t>
                      </a:r>
                      <a:r>
                        <a:rPr lang="en-US" altLang="zh-CN" sz="1800" b="0" i="0" u="none" strike="noStrike" baseline="0" dirty="0">
                          <a:solidFill>
                            <a:srgbClr val="000000"/>
                          </a:solidFill>
                          <a:effectLst/>
                          <a:latin typeface="等线" panose="020F0502020204030204"/>
                        </a:rPr>
                        <a:t>)</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a:solidFill>
                            <a:srgbClr val="000000"/>
                          </a:solidFill>
                          <a:effectLst/>
                          <a:latin typeface="等线" panose="020F0502020204030204"/>
                        </a:rPr>
                        <a:t>(7.99, 8.19)</a:t>
                      </a:r>
                    </a:p>
                  </a:txBody>
                  <a:tcPr marL="3810" marR="3810" marT="3810" anchor="b">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(3851,</a:t>
                      </a:r>
                      <a:r>
                        <a:rPr lang="en-US" altLang="zh-CN" sz="1800" b="0" i="0" u="none" strike="noStrike" baseline="0" dirty="0">
                          <a:solidFill>
                            <a:srgbClr val="000000"/>
                          </a:solidFill>
                          <a:effectLst/>
                          <a:latin typeface="等线" panose="020F0502020204030204"/>
                        </a:rPr>
                        <a:t> 6706</a:t>
                      </a:r>
                      <a:r>
                        <a:rPr lang="en-US" altLang="zh-CN" sz="1800" b="0" i="0" u="none" strike="noStrike" dirty="0">
                          <a:solidFill>
                            <a:srgbClr val="000000"/>
                          </a:solidFill>
                          <a:effectLst/>
                          <a:latin typeface="等线" panose="020F0502020204030204"/>
                        </a:rPr>
                        <a:t>)</a:t>
                      </a: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387202092"/>
                  </a:ext>
                </a:extLst>
              </a:tr>
            </a:tbl>
          </a:graphicData>
        </a:graphic>
      </p:graphicFrame>
    </p:spTree>
    <p:extLst>
      <p:ext uri="{BB962C8B-B14F-4D97-AF65-F5344CB8AC3E}">
        <p14:creationId xmlns:p14="http://schemas.microsoft.com/office/powerpoint/2010/main" val="372096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57211" y="1088851"/>
            <a:ext cx="10515600" cy="539751"/>
          </a:xfrm>
        </p:spPr>
        <p:txBody>
          <a:bodyPr>
            <a:normAutofit fontScale="90000"/>
          </a:bodyPr>
          <a:lstStyle/>
          <a:p>
            <a:r>
              <a:rPr kumimoji="1" lang="en-US" altLang="zh-CN" b="1" dirty="0"/>
              <a:t>Results for Cost-effectiveness </a:t>
            </a:r>
            <a:r>
              <a:rPr kumimoji="1" lang="en-US" altLang="zh-CN" b="1"/>
              <a:t>and Cost-utility</a:t>
            </a:r>
            <a:endParaRPr kumimoji="1" lang="zh-CN" altLang="en-US" b="1" dirty="0"/>
          </a:p>
        </p:txBody>
      </p:sp>
      <p:pic>
        <p:nvPicPr>
          <p:cNvPr id="9" name="图片 8"/>
          <p:cNvPicPr>
            <a:picLocks noChangeAspect="1"/>
          </p:cNvPicPr>
          <p:nvPr/>
        </p:nvPicPr>
        <p:blipFill>
          <a:blip r:embed="rId2"/>
          <a:stretch>
            <a:fillRect/>
          </a:stretch>
        </p:blipFill>
        <p:spPr>
          <a:xfrm>
            <a:off x="747625" y="1559896"/>
            <a:ext cx="5229398" cy="4827057"/>
          </a:xfrm>
          <a:prstGeom prst="rect">
            <a:avLst/>
          </a:prstGeom>
        </p:spPr>
      </p:pic>
      <p:pic>
        <p:nvPicPr>
          <p:cNvPr id="10" name="图片 9"/>
          <p:cNvPicPr>
            <a:picLocks noChangeAspect="1"/>
          </p:cNvPicPr>
          <p:nvPr/>
        </p:nvPicPr>
        <p:blipFill>
          <a:blip r:embed="rId3"/>
          <a:stretch>
            <a:fillRect/>
          </a:stretch>
        </p:blipFill>
        <p:spPr>
          <a:xfrm>
            <a:off x="5977023" y="1628602"/>
            <a:ext cx="5486844" cy="4758351"/>
          </a:xfrm>
          <a:prstGeom prst="rect">
            <a:avLst/>
          </a:prstGeom>
        </p:spPr>
      </p:pic>
    </p:spTree>
    <p:extLst>
      <p:ext uri="{BB962C8B-B14F-4D97-AF65-F5344CB8AC3E}">
        <p14:creationId xmlns:p14="http://schemas.microsoft.com/office/powerpoint/2010/main" val="11467084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a:t>Results</a:t>
            </a:r>
            <a:r>
              <a:rPr kumimoji="1" lang="zh-CN" altLang="en-US" b="1" dirty="0"/>
              <a:t> </a:t>
            </a:r>
            <a:r>
              <a:rPr kumimoji="1" lang="en-US" altLang="zh-CN" b="1" dirty="0"/>
              <a:t>for Younger</a:t>
            </a:r>
            <a:endParaRPr kumimoji="1" lang="zh-CN" altLang="en-US" b="1" dirty="0"/>
          </a:p>
        </p:txBody>
      </p:sp>
      <p:sp>
        <p:nvSpPr>
          <p:cNvPr id="3" name="内容占位符 2"/>
          <p:cNvSpPr>
            <a:spLocks noGrp="1"/>
          </p:cNvSpPr>
          <p:nvPr>
            <p:ph idx="1"/>
          </p:nvPr>
        </p:nvSpPr>
        <p:spPr>
          <a:xfrm>
            <a:off x="1073152" y="1895706"/>
            <a:ext cx="9944253" cy="4332057"/>
          </a:xfrm>
        </p:spPr>
        <p:txBody>
          <a:bodyPr>
            <a:normAutofit/>
          </a:bodyPr>
          <a:lstStyle/>
          <a:p>
            <a:r>
              <a:rPr kumimoji="1" lang="en-US" altLang="zh-CN" sz="2000" dirty="0"/>
              <a:t>NLST Screening:  </a:t>
            </a:r>
          </a:p>
          <a:p>
            <a:pPr lvl="1"/>
            <a:r>
              <a:rPr kumimoji="1" lang="en-US" altLang="zh-CN" sz="1600" dirty="0"/>
              <a:t>Estimate of mean survival time and 95% confidence interval: 7.45 (7.34, 7.56)  </a:t>
            </a:r>
          </a:p>
          <a:p>
            <a:pPr lvl="1"/>
            <a:r>
              <a:rPr kumimoji="1" lang="en-US" altLang="zh-CN" sz="1600" dirty="0"/>
              <a:t>Estimate of discounted cost and 95% confidence interval: $21,700 ($21,526, $21,874)</a:t>
            </a:r>
          </a:p>
          <a:p>
            <a:pPr lvl="1"/>
            <a:r>
              <a:rPr kumimoji="1" lang="en-US" altLang="zh-CN" sz="1600" dirty="0"/>
              <a:t>Estimate of discounted utility and 95% confidence interval: 7.61 (7.51, 7.70) </a:t>
            </a:r>
          </a:p>
          <a:p>
            <a:r>
              <a:rPr kumimoji="1" lang="en-US" altLang="zh-CN" sz="2000" dirty="0"/>
              <a:t>PLCO Screening:  </a:t>
            </a:r>
          </a:p>
          <a:p>
            <a:pPr lvl="1"/>
            <a:r>
              <a:rPr kumimoji="1" lang="en-US" altLang="zh-CN" sz="1600" dirty="0"/>
              <a:t>Estimate of mean survival time and 95% confidence interval: 7.66 (7.54, 7.77)  </a:t>
            </a:r>
          </a:p>
          <a:p>
            <a:pPr lvl="1"/>
            <a:r>
              <a:rPr kumimoji="1" lang="en-US" altLang="zh-CN" sz="1600" dirty="0"/>
              <a:t>Estimate of discounted cost and 95% confidence interval: $23,701 ($23,543, $23,859)</a:t>
            </a:r>
          </a:p>
          <a:p>
            <a:pPr lvl="1"/>
            <a:r>
              <a:rPr kumimoji="1" lang="en-US" altLang="zh-CN" sz="1600" dirty="0"/>
              <a:t>Estimate of discounted utility and 95% confidence interval: 8.09 (7.99, 8.19)</a:t>
            </a:r>
          </a:p>
          <a:p>
            <a:r>
              <a:rPr kumimoji="1" lang="en-US" altLang="zh-CN" sz="2000" dirty="0"/>
              <a:t>Average increase in survival time and 95% confidence interval: 0.21 (-0.07, 0.49)</a:t>
            </a:r>
          </a:p>
          <a:p>
            <a:r>
              <a:rPr kumimoji="1" lang="en-US" altLang="zh-CN" sz="2000" dirty="0"/>
              <a:t>Average increase in discounted cost and 95% confidence interval: $2,001 ($1,583, $2,418)</a:t>
            </a:r>
          </a:p>
          <a:p>
            <a:r>
              <a:rPr kumimoji="1" lang="en-US" altLang="zh-CN" sz="2000" dirty="0"/>
              <a:t>Average increase in discounted utility and 95% confidence interval: 0.48 (0.24, 0.72)</a:t>
            </a:r>
            <a:endParaRPr kumimoji="1" lang="zh-CN" altLang="en-US" sz="2000" dirty="0"/>
          </a:p>
        </p:txBody>
      </p:sp>
    </p:spTree>
    <p:extLst>
      <p:ext uri="{BB962C8B-B14F-4D97-AF65-F5344CB8AC3E}">
        <p14:creationId xmlns:p14="http://schemas.microsoft.com/office/powerpoint/2010/main" val="16752022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468436"/>
            <a:ext cx="10515600" cy="730251"/>
          </a:xfrm>
        </p:spPr>
        <p:txBody>
          <a:bodyPr/>
          <a:lstStyle/>
          <a:p>
            <a:r>
              <a:rPr kumimoji="1" lang="en-US" altLang="zh-CN" b="1" dirty="0"/>
              <a:t>Results for ICER of Younger</a:t>
            </a:r>
            <a:endParaRPr kumimoji="1" lang="zh-CN" altLang="en-US" b="1" dirty="0"/>
          </a:p>
        </p:txBody>
      </p:sp>
      <p:graphicFrame>
        <p:nvGraphicFramePr>
          <p:cNvPr id="4" name="Table 7"/>
          <p:cNvGraphicFramePr>
            <a:graphicFrameLocks noGrp="1"/>
          </p:cNvGraphicFramePr>
          <p:nvPr>
            <p:extLst>
              <p:ext uri="{D42A27DB-BD31-4B8C-83A1-F6EECF244321}">
                <p14:modId xmlns:p14="http://schemas.microsoft.com/office/powerpoint/2010/main" val="1065465142"/>
              </p:ext>
            </p:extLst>
          </p:nvPr>
        </p:nvGraphicFramePr>
        <p:xfrm>
          <a:off x="888747" y="2702559"/>
          <a:ext cx="10465053" cy="2315527"/>
        </p:xfrm>
        <a:graphic>
          <a:graphicData uri="http://schemas.openxmlformats.org/drawingml/2006/table">
            <a:tbl>
              <a:tblPr/>
              <a:tblGrid>
                <a:gridCol w="3064128">
                  <a:extLst>
                    <a:ext uri="{9D8B030D-6E8A-4147-A177-3AD203B41FA5}">
                      <a16:colId xmlns:a16="http://schemas.microsoft.com/office/drawing/2014/main" val="3881735596"/>
                    </a:ext>
                  </a:extLst>
                </a:gridCol>
                <a:gridCol w="3535641">
                  <a:extLst>
                    <a:ext uri="{9D8B030D-6E8A-4147-A177-3AD203B41FA5}">
                      <a16:colId xmlns:a16="http://schemas.microsoft.com/office/drawing/2014/main" val="330753134"/>
                    </a:ext>
                  </a:extLst>
                </a:gridCol>
                <a:gridCol w="1706481">
                  <a:extLst>
                    <a:ext uri="{9D8B030D-6E8A-4147-A177-3AD203B41FA5}">
                      <a16:colId xmlns:a16="http://schemas.microsoft.com/office/drawing/2014/main" val="723783424"/>
                    </a:ext>
                  </a:extLst>
                </a:gridCol>
                <a:gridCol w="2158803">
                  <a:extLst>
                    <a:ext uri="{9D8B030D-6E8A-4147-A177-3AD203B41FA5}">
                      <a16:colId xmlns:a16="http://schemas.microsoft.com/office/drawing/2014/main" val="1782432894"/>
                    </a:ext>
                  </a:extLst>
                </a:gridCol>
              </a:tblGrid>
              <a:tr h="314751">
                <a:tc gridSpan="4">
                  <a:txBody>
                    <a:bodyPr/>
                    <a:lstStyle/>
                    <a:p>
                      <a:pPr algn="ctr" fontAlgn="b"/>
                      <a:r>
                        <a:rPr lang="en-US" sz="1800" b="1" i="0" u="none" strike="noStrike" dirty="0">
                          <a:solidFill>
                            <a:srgbClr val="000000"/>
                          </a:solidFill>
                          <a:effectLst/>
                          <a:latin typeface="等线" panose="020F0502020204030204"/>
                        </a:rPr>
                        <a:t>Reporting the Results of </a:t>
                      </a:r>
                      <a:r>
                        <a:rPr lang="en-US" sz="1800" b="1" i="0" u="none" strike="noStrike" dirty="0">
                          <a:solidFill>
                            <a:srgbClr val="C00000"/>
                          </a:solidFill>
                          <a:effectLst/>
                          <a:latin typeface="等线" panose="020F0502020204030204"/>
                        </a:rPr>
                        <a:t>Cost-Effectiveness</a:t>
                      </a:r>
                      <a:r>
                        <a:rPr lang="en-US" sz="1800" b="1" i="0" u="none" strike="noStrike" dirty="0">
                          <a:solidFill>
                            <a:srgbClr val="000000"/>
                          </a:solidFill>
                          <a:effectLst/>
                          <a:latin typeface="等线" panose="020F0502020204030204"/>
                        </a:rPr>
                        <a:t> Analysis</a:t>
                      </a:r>
                    </a:p>
                  </a:txBody>
                  <a:tcPr marL="3810" marR="3810" marT="3810" anchor="b">
                    <a:lnL>
                      <a:noFill/>
                    </a:lnL>
                    <a:lnR>
                      <a:noFill/>
                    </a:lnR>
                    <a:lnT>
                      <a:noFill/>
                    </a:lnT>
                    <a:lnB w="6350" cap="flat" cmpd="sng" algn="ctr">
                      <a:solidFill>
                        <a:srgbClr val="000000"/>
                      </a:solidFill>
                      <a:prstDash val="solid"/>
                      <a:round/>
                      <a:headEnd type="none" w="med" len="med"/>
                      <a:tailEnd type="none" w="med" len="med"/>
                    </a:lnB>
                    <a:solidFill>
                      <a:srgbClr val="C6E0B4"/>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125514746"/>
                  </a:ext>
                </a:extLst>
              </a:tr>
              <a:tr h="557716">
                <a:tc>
                  <a:txBody>
                    <a:bodyPr/>
                    <a:lstStyle/>
                    <a:p>
                      <a:pPr algn="ctr" fontAlgn="b"/>
                      <a:r>
                        <a:rPr lang="en-US" sz="1800" b="1" i="0" u="none" strike="noStrike" dirty="0">
                          <a:solidFill>
                            <a:srgbClr val="000000"/>
                          </a:solidFill>
                          <a:effectLst/>
                          <a:latin typeface="等线" panose="020F0502020204030204"/>
                        </a:rPr>
                        <a:t>Strategies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Cost</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Effectiveness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dirty="0">
                          <a:solidFill>
                            <a:srgbClr val="000000"/>
                          </a:solidFill>
                          <a:effectLst/>
                          <a:latin typeface="等线" panose="020F0502020204030204"/>
                        </a:rPr>
                        <a:t>ICER </a:t>
                      </a:r>
                      <a:br>
                        <a:rPr lang="en-US" sz="1800" b="1" i="0" u="none" strike="noStrike" dirty="0">
                          <a:solidFill>
                            <a:srgbClr val="000000"/>
                          </a:solidFill>
                          <a:effectLst/>
                          <a:latin typeface="等线" panose="020F0502020204030204"/>
                        </a:rPr>
                      </a:br>
                      <a:r>
                        <a:rPr lang="en-US" sz="1800" b="1" i="0" u="none" strike="noStrike" dirty="0">
                          <a:solidFill>
                            <a:srgbClr val="000000"/>
                          </a:solidFill>
                          <a:effectLst/>
                          <a:latin typeface="等线" panose="020F0502020204030204"/>
                        </a:rPr>
                        <a:t>(CHF/Life years)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872829831"/>
                  </a:ext>
                </a:extLst>
              </a:tr>
              <a:tr h="314751">
                <a:tc>
                  <a:txBody>
                    <a:bodyPr/>
                    <a:lstStyle/>
                    <a:p>
                      <a:pPr algn="ctr" fontAlgn="b"/>
                      <a:r>
                        <a:rPr lang="en-US" sz="1800" b="0" i="0" u="none" strike="noStrike" dirty="0">
                          <a:solidFill>
                            <a:srgbClr val="000000"/>
                          </a:solidFill>
                          <a:effectLst/>
                          <a:latin typeface="等线" panose="020F0502020204030204"/>
                        </a:rPr>
                        <a:t>NLST Screening</a:t>
                      </a:r>
                    </a:p>
                  </a:txBody>
                  <a:tcPr marL="3810" marR="3810" marT="3810" anchor="b">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21</a:t>
                      </a:r>
                      <a:r>
                        <a:rPr lang="en-US" sz="1800" b="0" i="0" u="none" strike="noStrike" dirty="0">
                          <a:solidFill>
                            <a:srgbClr val="000000"/>
                          </a:solidFill>
                          <a:effectLst/>
                          <a:latin typeface="等线" panose="020F0502020204030204"/>
                        </a:rPr>
                        <a:t>,</a:t>
                      </a:r>
                      <a:r>
                        <a:rPr lang="en-US" altLang="zh-CN" sz="1800" b="0" i="0" u="none" strike="noStrike" dirty="0">
                          <a:solidFill>
                            <a:srgbClr val="000000"/>
                          </a:solidFill>
                          <a:effectLst/>
                          <a:latin typeface="等线" panose="020F0502020204030204"/>
                        </a:rPr>
                        <a:t>699</a:t>
                      </a:r>
                      <a:endParaRPr lang="en-US" sz="1800" b="0" i="0" u="none" strike="noStrike" dirty="0">
                        <a:solidFill>
                          <a:srgbClr val="000000"/>
                        </a:solidFill>
                        <a:effectLst/>
                        <a:latin typeface="等线" panose="020F0502020204030204"/>
                      </a:endParaRP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7.61</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a:solidFill>
                            <a:srgbClr val="000000"/>
                          </a:solidFill>
                          <a:effectLst/>
                          <a:latin typeface="等线" panose="020F0502020204030204"/>
                        </a:rPr>
                        <a:t>-</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extLst>
                  <a:ext uri="{0D108BD9-81ED-4DB2-BD59-A6C34878D82A}">
                    <a16:rowId xmlns:a16="http://schemas.microsoft.com/office/drawing/2014/main" val="1514307085"/>
                  </a:ext>
                </a:extLst>
              </a:tr>
              <a:tr h="314751">
                <a:tc>
                  <a:txBody>
                    <a:bodyPr/>
                    <a:lstStyle/>
                    <a:p>
                      <a:pPr algn="ctr" fontAlgn="ctr"/>
                      <a:endParaRPr lang="zh-CN" alt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(21,526,</a:t>
                      </a:r>
                      <a:r>
                        <a:rPr lang="en-US" altLang="zh-CN" sz="1800" b="0" i="0" u="none" strike="noStrike" baseline="0" dirty="0">
                          <a:solidFill>
                            <a:srgbClr val="000000"/>
                          </a:solidFill>
                          <a:effectLst/>
                          <a:latin typeface="等线" panose="020F0502020204030204"/>
                        </a:rPr>
                        <a:t> 21,874</a:t>
                      </a:r>
                      <a:r>
                        <a:rPr lang="en-US" altLang="zh-CN" sz="1800" b="0" i="0" u="none" strike="noStrike" dirty="0">
                          <a:solidFill>
                            <a:srgbClr val="000000"/>
                          </a:solidFill>
                          <a:effectLst/>
                          <a:latin typeface="等线" panose="020F0502020204030204"/>
                        </a:rPr>
                        <a:t>)</a:t>
                      </a: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a:solidFill>
                            <a:srgbClr val="000000"/>
                          </a:solidFill>
                          <a:effectLst/>
                          <a:latin typeface="等线" panose="020F0502020204030204"/>
                        </a:rPr>
                        <a:t>(7.51, 7.70)</a:t>
                      </a:r>
                    </a:p>
                  </a:txBody>
                  <a:tcPr marL="3810" marR="3810" marT="3810" anchor="b">
                    <a:lnL>
                      <a:noFill/>
                    </a:lnL>
                    <a:lnR>
                      <a:noFill/>
                    </a:lnR>
                    <a:lnT>
                      <a:noFill/>
                    </a:lnT>
                    <a:lnB>
                      <a:noFill/>
                    </a:lnB>
                    <a:solidFill>
                      <a:schemeClr val="bg1"/>
                    </a:solidFill>
                  </a:tcPr>
                </a:tc>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1219974304"/>
                  </a:ext>
                </a:extLst>
              </a:tr>
              <a:tr h="314751">
                <a:tc>
                  <a:txBody>
                    <a:bodyPr/>
                    <a:lstStyle/>
                    <a:p>
                      <a:pPr algn="ctr" fontAlgn="b"/>
                      <a:r>
                        <a:rPr lang="en-US" sz="1800" b="0" i="0" u="none" strike="noStrike" dirty="0">
                          <a:solidFill>
                            <a:srgbClr val="000000"/>
                          </a:solidFill>
                          <a:effectLst/>
                          <a:latin typeface="等线" panose="020F0502020204030204"/>
                        </a:rPr>
                        <a:t>PLCO</a:t>
                      </a:r>
                      <a:r>
                        <a:rPr lang="en-US" sz="1800" b="0" i="0" u="none" strike="noStrike" baseline="0" dirty="0">
                          <a:solidFill>
                            <a:srgbClr val="000000"/>
                          </a:solidFill>
                          <a:effectLst/>
                          <a:latin typeface="等线" panose="020F0502020204030204"/>
                        </a:rPr>
                        <a:t> Screening</a:t>
                      </a:r>
                      <a:endParaRPr lang="en-US"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23,700</a:t>
                      </a: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8.09</a:t>
                      </a:r>
                    </a:p>
                  </a:txBody>
                  <a:tcPr marL="3810" marR="3810" marT="3810" anchor="ctr">
                    <a:lnL>
                      <a:noFill/>
                    </a:lnL>
                    <a:lnR>
                      <a:noFill/>
                    </a:lnR>
                    <a:lnT>
                      <a:noFill/>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4161</a:t>
                      </a: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2988562252"/>
                  </a:ext>
                </a:extLst>
              </a:tr>
              <a:tr h="421957">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(23,543, 23,859</a:t>
                      </a:r>
                      <a:r>
                        <a:rPr lang="en-US" altLang="zh-CN" sz="1800" b="0" i="0" u="none" strike="noStrike" baseline="0" dirty="0">
                          <a:solidFill>
                            <a:srgbClr val="000000"/>
                          </a:solidFill>
                          <a:effectLst/>
                          <a:latin typeface="等线" panose="020F0502020204030204"/>
                        </a:rPr>
                        <a:t>)</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a:solidFill>
                            <a:srgbClr val="000000"/>
                          </a:solidFill>
                          <a:effectLst/>
                          <a:latin typeface="等线" panose="020F0502020204030204"/>
                        </a:rPr>
                        <a:t>(7.99, 8.19)</a:t>
                      </a:r>
                    </a:p>
                  </a:txBody>
                  <a:tcPr marL="3810" marR="3810" marT="3810" anchor="b">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(3351, 5550)</a:t>
                      </a: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387202092"/>
                  </a:ext>
                </a:extLst>
              </a:tr>
            </a:tbl>
          </a:graphicData>
        </a:graphic>
      </p:graphicFrame>
    </p:spTree>
    <p:extLst>
      <p:ext uri="{BB962C8B-B14F-4D97-AF65-F5344CB8AC3E}">
        <p14:creationId xmlns:p14="http://schemas.microsoft.com/office/powerpoint/2010/main" val="14693865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a:t>Results</a:t>
            </a:r>
            <a:r>
              <a:rPr kumimoji="1" lang="zh-CN" altLang="en-US" b="1" dirty="0"/>
              <a:t> </a:t>
            </a:r>
            <a:r>
              <a:rPr kumimoji="1" lang="en-US" altLang="zh-CN" b="1" dirty="0"/>
              <a:t>for Older</a:t>
            </a:r>
            <a:endParaRPr kumimoji="1" lang="zh-CN" altLang="en-US" b="1" dirty="0"/>
          </a:p>
        </p:txBody>
      </p:sp>
      <p:sp>
        <p:nvSpPr>
          <p:cNvPr id="6" name="内容占位符 2"/>
          <p:cNvSpPr txBox="1">
            <a:spLocks/>
          </p:cNvSpPr>
          <p:nvPr/>
        </p:nvSpPr>
        <p:spPr>
          <a:xfrm>
            <a:off x="1073152" y="1876426"/>
            <a:ext cx="1052411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baseline="0">
                <a:solidFill>
                  <a:schemeClr val="tx1"/>
                </a:solidFill>
                <a:latin typeface="Times New Roman" charset="0"/>
                <a:ea typeface="+mn-ea"/>
                <a:cs typeface="+mn-cs"/>
              </a:defRPr>
            </a:lvl1pPr>
            <a:lvl2pPr marL="685800" indent="-228600" algn="l" defTabSz="914400" rtl="0" eaLnBrk="1" latinLnBrk="0" hangingPunct="1">
              <a:lnSpc>
                <a:spcPct val="90000"/>
              </a:lnSpc>
              <a:spcBef>
                <a:spcPts val="500"/>
              </a:spcBef>
              <a:buFont typeface="Arial"/>
              <a:buChar char="•"/>
              <a:defRPr sz="2400" kern="1200" baseline="0">
                <a:solidFill>
                  <a:schemeClr val="tx1"/>
                </a:solidFill>
                <a:latin typeface="Times New Roman" charset="0"/>
                <a:ea typeface="+mn-ea"/>
                <a:cs typeface="+mn-cs"/>
              </a:defRPr>
            </a:lvl2pPr>
            <a:lvl3pPr marL="1143000" indent="-228600" algn="l" defTabSz="914400" rtl="0" eaLnBrk="1" latinLnBrk="0" hangingPunct="1">
              <a:lnSpc>
                <a:spcPct val="90000"/>
              </a:lnSpc>
              <a:spcBef>
                <a:spcPts val="500"/>
              </a:spcBef>
              <a:buFont typeface="Arial"/>
              <a:buChar char="•"/>
              <a:defRPr sz="2000" kern="1200" baseline="0">
                <a:solidFill>
                  <a:schemeClr val="tx1"/>
                </a:solidFill>
                <a:latin typeface="Times New Roman" charset="0"/>
                <a:ea typeface="+mn-ea"/>
                <a:cs typeface="+mn-cs"/>
              </a:defRPr>
            </a:lvl3pPr>
            <a:lvl4pPr marL="1600200" indent="-228600" algn="l" defTabSz="914400" rtl="0" eaLnBrk="1" latinLnBrk="0" hangingPunct="1">
              <a:lnSpc>
                <a:spcPct val="90000"/>
              </a:lnSpc>
              <a:spcBef>
                <a:spcPts val="500"/>
              </a:spcBef>
              <a:buFont typeface="Arial"/>
              <a:buChar char="•"/>
              <a:defRPr sz="1800" kern="1200" baseline="0">
                <a:solidFill>
                  <a:schemeClr val="tx1"/>
                </a:solidFill>
                <a:latin typeface="Times New Roman" charset="0"/>
                <a:ea typeface="+mn-ea"/>
                <a:cs typeface="+mn-cs"/>
              </a:defRPr>
            </a:lvl4pPr>
            <a:lvl5pPr marL="2057400" indent="-228600" algn="l" defTabSz="914400" rtl="0" eaLnBrk="1" latinLnBrk="0" hangingPunct="1">
              <a:lnSpc>
                <a:spcPct val="90000"/>
              </a:lnSpc>
              <a:spcBef>
                <a:spcPts val="500"/>
              </a:spcBef>
              <a:buFont typeface="Arial"/>
              <a:buChar char="•"/>
              <a:defRPr sz="1800" kern="1200" baseline="0">
                <a:solidFill>
                  <a:schemeClr val="tx1"/>
                </a:solidFill>
                <a:latin typeface="Times New Roman"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kumimoji="1" lang="en-US" altLang="zh-CN" sz="2000" dirty="0"/>
              <a:t>NLST Screening:  </a:t>
            </a:r>
          </a:p>
          <a:p>
            <a:pPr lvl="1"/>
            <a:r>
              <a:rPr kumimoji="1" lang="en-US" altLang="zh-CN" sz="1600" dirty="0"/>
              <a:t>Estimate of mean survival time and 95% confidence interval: 7.45 (7.34, 7.56)  </a:t>
            </a:r>
          </a:p>
          <a:p>
            <a:pPr lvl="1"/>
            <a:r>
              <a:rPr kumimoji="1" lang="en-US" altLang="zh-CN" sz="1600" dirty="0"/>
              <a:t>Estimate of discounted cost and 95% confidence interval: $21,349 ($21,179, $21,519)</a:t>
            </a:r>
          </a:p>
          <a:p>
            <a:pPr lvl="1"/>
            <a:r>
              <a:rPr kumimoji="1" lang="en-US" altLang="zh-CN" sz="1600" dirty="0"/>
              <a:t> Estimate of discounted utility and 95% confidence interval: 7.61 (7.51, 7.70) </a:t>
            </a:r>
          </a:p>
          <a:p>
            <a:r>
              <a:rPr kumimoji="1" lang="en-US" altLang="zh-CN" sz="2000" dirty="0"/>
              <a:t>PLCO Screening:  </a:t>
            </a:r>
          </a:p>
          <a:p>
            <a:pPr lvl="1"/>
            <a:r>
              <a:rPr kumimoji="1" lang="en-US" altLang="zh-CN" sz="1600" dirty="0"/>
              <a:t>Estimate of mean survival time and 95% confidence interval: 7.66 (7.54, 7.77)  </a:t>
            </a:r>
          </a:p>
          <a:p>
            <a:pPr lvl="1"/>
            <a:r>
              <a:rPr kumimoji="1" lang="en-US" altLang="zh-CN" sz="1600" dirty="0"/>
              <a:t>Estimate of discounted cost and 95% confidence interval: $23,286 ($23,132, $23,439)</a:t>
            </a:r>
          </a:p>
          <a:p>
            <a:pPr lvl="1"/>
            <a:r>
              <a:rPr kumimoji="1" lang="en-US" altLang="zh-CN" sz="1600" dirty="0"/>
              <a:t>Estimate of discounted utility and 95% confidence interval: 8.09 (7.99, 8.19)</a:t>
            </a:r>
          </a:p>
          <a:p>
            <a:r>
              <a:rPr kumimoji="1" lang="en-US" altLang="zh-CN" sz="2000" dirty="0"/>
              <a:t>Average increase in survival time and 95% confidence interval: 0.21 (-0.07, 0.49)</a:t>
            </a:r>
          </a:p>
          <a:p>
            <a:r>
              <a:rPr kumimoji="1" lang="en-US" altLang="zh-CN" sz="2000" dirty="0"/>
              <a:t>Average increase in discounted cost and 95% confidence interval: $1,937 ($1,529, $2,344)</a:t>
            </a:r>
          </a:p>
          <a:p>
            <a:r>
              <a:rPr kumimoji="1" lang="en-US" altLang="zh-CN" sz="2000" dirty="0"/>
              <a:t>Average increase in discounted utility and 95% confidence interval: 0.48 (0.24, 0.72)</a:t>
            </a:r>
            <a:endParaRPr kumimoji="1" lang="zh-CN" altLang="en-US" sz="2000" dirty="0"/>
          </a:p>
        </p:txBody>
      </p:sp>
    </p:spTree>
    <p:extLst>
      <p:ext uri="{BB962C8B-B14F-4D97-AF65-F5344CB8AC3E}">
        <p14:creationId xmlns:p14="http://schemas.microsoft.com/office/powerpoint/2010/main" val="14976677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536170"/>
            <a:ext cx="10515600" cy="730251"/>
          </a:xfrm>
        </p:spPr>
        <p:txBody>
          <a:bodyPr/>
          <a:lstStyle/>
          <a:p>
            <a:r>
              <a:rPr kumimoji="1" lang="en-US" altLang="zh-CN" b="1" dirty="0"/>
              <a:t>Results for ICER of Older</a:t>
            </a:r>
            <a:endParaRPr kumimoji="1" lang="zh-CN" altLang="en-US" b="1" dirty="0"/>
          </a:p>
        </p:txBody>
      </p:sp>
      <p:graphicFrame>
        <p:nvGraphicFramePr>
          <p:cNvPr id="4" name="Table 7"/>
          <p:cNvGraphicFramePr>
            <a:graphicFrameLocks noGrp="1"/>
          </p:cNvGraphicFramePr>
          <p:nvPr>
            <p:extLst>
              <p:ext uri="{D42A27DB-BD31-4B8C-83A1-F6EECF244321}">
                <p14:modId xmlns:p14="http://schemas.microsoft.com/office/powerpoint/2010/main" val="1792579618"/>
              </p:ext>
            </p:extLst>
          </p:nvPr>
        </p:nvGraphicFramePr>
        <p:xfrm>
          <a:off x="888747" y="2770293"/>
          <a:ext cx="10465053" cy="2315527"/>
        </p:xfrm>
        <a:graphic>
          <a:graphicData uri="http://schemas.openxmlformats.org/drawingml/2006/table">
            <a:tbl>
              <a:tblPr/>
              <a:tblGrid>
                <a:gridCol w="3064128">
                  <a:extLst>
                    <a:ext uri="{9D8B030D-6E8A-4147-A177-3AD203B41FA5}">
                      <a16:colId xmlns:a16="http://schemas.microsoft.com/office/drawing/2014/main" val="3881735596"/>
                    </a:ext>
                  </a:extLst>
                </a:gridCol>
                <a:gridCol w="3535641">
                  <a:extLst>
                    <a:ext uri="{9D8B030D-6E8A-4147-A177-3AD203B41FA5}">
                      <a16:colId xmlns:a16="http://schemas.microsoft.com/office/drawing/2014/main" val="330753134"/>
                    </a:ext>
                  </a:extLst>
                </a:gridCol>
                <a:gridCol w="1706481">
                  <a:extLst>
                    <a:ext uri="{9D8B030D-6E8A-4147-A177-3AD203B41FA5}">
                      <a16:colId xmlns:a16="http://schemas.microsoft.com/office/drawing/2014/main" val="723783424"/>
                    </a:ext>
                  </a:extLst>
                </a:gridCol>
                <a:gridCol w="2158803">
                  <a:extLst>
                    <a:ext uri="{9D8B030D-6E8A-4147-A177-3AD203B41FA5}">
                      <a16:colId xmlns:a16="http://schemas.microsoft.com/office/drawing/2014/main" val="1782432894"/>
                    </a:ext>
                  </a:extLst>
                </a:gridCol>
              </a:tblGrid>
              <a:tr h="314751">
                <a:tc gridSpan="4">
                  <a:txBody>
                    <a:bodyPr/>
                    <a:lstStyle/>
                    <a:p>
                      <a:pPr algn="ctr" fontAlgn="b"/>
                      <a:r>
                        <a:rPr lang="en-US" sz="1800" b="1" i="0" u="none" strike="noStrike" dirty="0">
                          <a:solidFill>
                            <a:srgbClr val="000000"/>
                          </a:solidFill>
                          <a:effectLst/>
                          <a:latin typeface="等线" panose="020F0502020204030204"/>
                        </a:rPr>
                        <a:t>Reporting the Results of </a:t>
                      </a:r>
                      <a:r>
                        <a:rPr lang="en-US" sz="1800" b="1" i="0" u="none" strike="noStrike" dirty="0">
                          <a:solidFill>
                            <a:srgbClr val="C00000"/>
                          </a:solidFill>
                          <a:effectLst/>
                          <a:latin typeface="等线" panose="020F0502020204030204"/>
                        </a:rPr>
                        <a:t>Cost-Effectiveness</a:t>
                      </a:r>
                      <a:r>
                        <a:rPr lang="en-US" sz="1800" b="1" i="0" u="none" strike="noStrike" dirty="0">
                          <a:solidFill>
                            <a:srgbClr val="000000"/>
                          </a:solidFill>
                          <a:effectLst/>
                          <a:latin typeface="等线" panose="020F0502020204030204"/>
                        </a:rPr>
                        <a:t> Analysis</a:t>
                      </a:r>
                    </a:p>
                  </a:txBody>
                  <a:tcPr marL="3810" marR="3810" marT="3810" anchor="b">
                    <a:lnL>
                      <a:noFill/>
                    </a:lnL>
                    <a:lnR>
                      <a:noFill/>
                    </a:lnR>
                    <a:lnT>
                      <a:noFill/>
                    </a:lnT>
                    <a:lnB w="6350" cap="flat" cmpd="sng" algn="ctr">
                      <a:solidFill>
                        <a:srgbClr val="000000"/>
                      </a:solidFill>
                      <a:prstDash val="solid"/>
                      <a:round/>
                      <a:headEnd type="none" w="med" len="med"/>
                      <a:tailEnd type="none" w="med" len="med"/>
                    </a:lnB>
                    <a:solidFill>
                      <a:srgbClr val="C6E0B4"/>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125514746"/>
                  </a:ext>
                </a:extLst>
              </a:tr>
              <a:tr h="557716">
                <a:tc>
                  <a:txBody>
                    <a:bodyPr/>
                    <a:lstStyle/>
                    <a:p>
                      <a:pPr algn="ctr" fontAlgn="b"/>
                      <a:r>
                        <a:rPr lang="en-US" sz="1800" b="1" i="0" u="none" strike="noStrike" dirty="0">
                          <a:solidFill>
                            <a:srgbClr val="000000"/>
                          </a:solidFill>
                          <a:effectLst/>
                          <a:latin typeface="等线" panose="020F0502020204030204"/>
                        </a:rPr>
                        <a:t>Strategies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Cost</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Effectiveness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dirty="0">
                          <a:solidFill>
                            <a:srgbClr val="000000"/>
                          </a:solidFill>
                          <a:effectLst/>
                          <a:latin typeface="等线" panose="020F0502020204030204"/>
                        </a:rPr>
                        <a:t>ICER </a:t>
                      </a:r>
                      <a:br>
                        <a:rPr lang="en-US" sz="1800" b="1" i="0" u="none" strike="noStrike" dirty="0">
                          <a:solidFill>
                            <a:srgbClr val="000000"/>
                          </a:solidFill>
                          <a:effectLst/>
                          <a:latin typeface="等线" panose="020F0502020204030204"/>
                        </a:rPr>
                      </a:br>
                      <a:r>
                        <a:rPr lang="en-US" sz="1800" b="1" i="0" u="none" strike="noStrike" dirty="0">
                          <a:solidFill>
                            <a:srgbClr val="000000"/>
                          </a:solidFill>
                          <a:effectLst/>
                          <a:latin typeface="等线" panose="020F0502020204030204"/>
                        </a:rPr>
                        <a:t>(CHF/Life years)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872829831"/>
                  </a:ext>
                </a:extLst>
              </a:tr>
              <a:tr h="314751">
                <a:tc>
                  <a:txBody>
                    <a:bodyPr/>
                    <a:lstStyle/>
                    <a:p>
                      <a:pPr algn="ctr" fontAlgn="b"/>
                      <a:r>
                        <a:rPr lang="en-US" sz="1800" b="0" i="0" u="none" strike="noStrike" dirty="0">
                          <a:solidFill>
                            <a:srgbClr val="000000"/>
                          </a:solidFill>
                          <a:effectLst/>
                          <a:latin typeface="等线" panose="020F0502020204030204"/>
                        </a:rPr>
                        <a:t>NLST Screening</a:t>
                      </a:r>
                    </a:p>
                  </a:txBody>
                  <a:tcPr marL="3810" marR="3810" marT="3810" anchor="b">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21,348</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7.61</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a:solidFill>
                            <a:srgbClr val="000000"/>
                          </a:solidFill>
                          <a:effectLst/>
                          <a:latin typeface="等线" panose="020F0502020204030204"/>
                        </a:rPr>
                        <a:t>-</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extLst>
                  <a:ext uri="{0D108BD9-81ED-4DB2-BD59-A6C34878D82A}">
                    <a16:rowId xmlns:a16="http://schemas.microsoft.com/office/drawing/2014/main" val="1514307085"/>
                  </a:ext>
                </a:extLst>
              </a:tr>
              <a:tr h="314751">
                <a:tc>
                  <a:txBody>
                    <a:bodyPr/>
                    <a:lstStyle/>
                    <a:p>
                      <a:pPr algn="ctr" fontAlgn="ctr"/>
                      <a:endParaRPr lang="zh-CN" alt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(21,179, 21,519)</a:t>
                      </a: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a:solidFill>
                            <a:srgbClr val="000000"/>
                          </a:solidFill>
                          <a:effectLst/>
                          <a:latin typeface="等线" panose="020F0502020204030204"/>
                        </a:rPr>
                        <a:t>(7.51, 7.70)</a:t>
                      </a:r>
                    </a:p>
                  </a:txBody>
                  <a:tcPr marL="3810" marR="3810" marT="3810" anchor="b">
                    <a:lnL>
                      <a:noFill/>
                    </a:lnL>
                    <a:lnR>
                      <a:noFill/>
                    </a:lnR>
                    <a:lnT>
                      <a:noFill/>
                    </a:lnT>
                    <a:lnB>
                      <a:noFill/>
                    </a:lnB>
                    <a:solidFill>
                      <a:schemeClr val="bg1"/>
                    </a:solidFill>
                  </a:tcPr>
                </a:tc>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1219974304"/>
                  </a:ext>
                </a:extLst>
              </a:tr>
              <a:tr h="314751">
                <a:tc>
                  <a:txBody>
                    <a:bodyPr/>
                    <a:lstStyle/>
                    <a:p>
                      <a:pPr algn="ctr" fontAlgn="b"/>
                      <a:r>
                        <a:rPr lang="en-US" sz="1800" b="0" i="0" u="none" strike="noStrike" dirty="0">
                          <a:solidFill>
                            <a:srgbClr val="000000"/>
                          </a:solidFill>
                          <a:effectLst/>
                          <a:latin typeface="等线" panose="020F0502020204030204"/>
                        </a:rPr>
                        <a:t>PLCO</a:t>
                      </a:r>
                      <a:r>
                        <a:rPr lang="en-US" sz="1800" b="0" i="0" u="none" strike="noStrike" baseline="0" dirty="0">
                          <a:solidFill>
                            <a:srgbClr val="000000"/>
                          </a:solidFill>
                          <a:effectLst/>
                          <a:latin typeface="等线" panose="020F0502020204030204"/>
                        </a:rPr>
                        <a:t> Screening</a:t>
                      </a:r>
                      <a:endParaRPr lang="en-US"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23,285</a:t>
                      </a: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8.09</a:t>
                      </a:r>
                    </a:p>
                  </a:txBody>
                  <a:tcPr marL="3810" marR="3810" marT="3810" anchor="ctr">
                    <a:lnL>
                      <a:noFill/>
                    </a:lnL>
                    <a:lnR>
                      <a:noFill/>
                    </a:lnR>
                    <a:lnT>
                      <a:noFill/>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4028</a:t>
                      </a: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2988562252"/>
                  </a:ext>
                </a:extLst>
              </a:tr>
              <a:tr h="421957">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(23,132, 23,439)</a:t>
                      </a: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a:solidFill>
                            <a:srgbClr val="000000"/>
                          </a:solidFill>
                          <a:effectLst/>
                          <a:latin typeface="等线" panose="020F0502020204030204"/>
                        </a:rPr>
                        <a:t>(7.99, 8.19)</a:t>
                      </a:r>
                    </a:p>
                  </a:txBody>
                  <a:tcPr marL="3810" marR="3810" marT="3810" anchor="b">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(3261, 5344)</a:t>
                      </a: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387202092"/>
                  </a:ext>
                </a:extLst>
              </a:tr>
            </a:tbl>
          </a:graphicData>
        </a:graphic>
      </p:graphicFrame>
    </p:spTree>
    <p:extLst>
      <p:ext uri="{BB962C8B-B14F-4D97-AF65-F5344CB8AC3E}">
        <p14:creationId xmlns:p14="http://schemas.microsoft.com/office/powerpoint/2010/main" val="21404182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505712" y="1433259"/>
            <a:ext cx="9144000" cy="2387600"/>
          </a:xfrm>
        </p:spPr>
        <p:txBody>
          <a:bodyPr/>
          <a:lstStyle/>
          <a:p>
            <a:r>
              <a:rPr kumimoji="1" lang="en-US" altLang="zh-CN" dirty="0">
                <a:solidFill>
                  <a:schemeClr val="accent1">
                    <a:lumMod val="75000"/>
                  </a:schemeClr>
                </a:solidFill>
                <a:latin typeface="Times New Roman" charset="0"/>
                <a:ea typeface="Times New Roman" charset="0"/>
                <a:cs typeface="Times New Roman" charset="0"/>
              </a:rPr>
              <a:t>Thanks for listening!</a:t>
            </a:r>
            <a:br>
              <a:rPr kumimoji="1" lang="en-US" altLang="zh-CN" dirty="0">
                <a:solidFill>
                  <a:schemeClr val="accent1">
                    <a:lumMod val="75000"/>
                  </a:schemeClr>
                </a:solidFill>
                <a:latin typeface="Times New Roman" charset="0"/>
                <a:ea typeface="Times New Roman" charset="0"/>
                <a:cs typeface="Times New Roman" charset="0"/>
              </a:rPr>
            </a:br>
            <a:r>
              <a:rPr kumimoji="1" lang="en-US" altLang="zh-CN" sz="2800" dirty="0">
                <a:solidFill>
                  <a:schemeClr val="accent1">
                    <a:lumMod val="75000"/>
                  </a:schemeClr>
                </a:solidFill>
                <a:latin typeface="Times New Roman" charset="0"/>
                <a:ea typeface="Times New Roman" charset="0"/>
                <a:cs typeface="Times New Roman" charset="0"/>
              </a:rPr>
              <a:t>Grace Sun &amp; Haoran Zhuo</a:t>
            </a:r>
            <a:endParaRPr kumimoji="1" lang="zh-CN" altLang="en-US" dirty="0">
              <a:solidFill>
                <a:schemeClr val="accent1">
                  <a:lumMod val="75000"/>
                </a:schemeClr>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5078227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a:t>Introduction</a:t>
            </a:r>
            <a:endParaRPr kumimoji="1" lang="zh-CN" altLang="en-US" b="1" dirty="0"/>
          </a:p>
        </p:txBody>
      </p:sp>
      <p:sp>
        <p:nvSpPr>
          <p:cNvPr id="3" name="内容占位符 2"/>
          <p:cNvSpPr>
            <a:spLocks noGrp="1"/>
          </p:cNvSpPr>
          <p:nvPr>
            <p:ph idx="1"/>
          </p:nvPr>
        </p:nvSpPr>
        <p:spPr>
          <a:xfrm>
            <a:off x="838200" y="1897062"/>
            <a:ext cx="10515600" cy="3975101"/>
          </a:xfrm>
        </p:spPr>
        <p:txBody>
          <a:bodyPr>
            <a:normAutofit/>
          </a:bodyPr>
          <a:lstStyle/>
          <a:p>
            <a:r>
              <a:rPr kumimoji="1" lang="en-US" altLang="zh-CN" sz="2400" dirty="0"/>
              <a:t>Low-dose computed tomography (LDCT) screening test can reduce the mortality of lung cancer by 20%, using NLST criteria</a:t>
            </a:r>
          </a:p>
          <a:p>
            <a:r>
              <a:rPr kumimoji="1" lang="en-US" altLang="zh-CN" sz="2400" dirty="0"/>
              <a:t>NLST selected </a:t>
            </a:r>
            <a:r>
              <a:rPr lang="en-US" altLang="zh-CN" sz="2400" dirty="0"/>
              <a:t> high-risk persons</a:t>
            </a:r>
            <a:r>
              <a:rPr kumimoji="1" lang="en-US" altLang="zh-CN" sz="2400" dirty="0"/>
              <a:t> aged 55-74 years, or heavy smokers with a history of smoking of at least 30 pack-years, or a period of less than 15 years since cessation of smoking</a:t>
            </a:r>
          </a:p>
          <a:p>
            <a:r>
              <a:rPr kumimoji="1" lang="en-US" altLang="zh-CN" sz="2400" dirty="0"/>
              <a:t>Another criteria of </a:t>
            </a:r>
            <a:r>
              <a:rPr kumimoji="1" lang="en-US" altLang="zh-CN" sz="2400" dirty="0">
                <a:ea typeface="Times New Roman" charset="0"/>
                <a:cs typeface="Times New Roman" charset="0"/>
              </a:rPr>
              <a:t>PLCO</a:t>
            </a:r>
            <a:r>
              <a:rPr kumimoji="1" lang="en-US" altLang="zh-CN" sz="2400" baseline="-25000" dirty="0">
                <a:ea typeface="Times New Roman" charset="0"/>
                <a:cs typeface="Times New Roman" charset="0"/>
              </a:rPr>
              <a:t>m2012 </a:t>
            </a:r>
            <a:r>
              <a:rPr kumimoji="1" lang="en-US" altLang="zh-CN" sz="2400" dirty="0">
                <a:ea typeface="Times New Roman" charset="0"/>
                <a:cs typeface="Times New Roman" charset="0"/>
              </a:rPr>
              <a:t>shows more </a:t>
            </a:r>
            <a:r>
              <a:rPr lang="en-US" altLang="zh-CN" sz="2400" dirty="0"/>
              <a:t>sensitive result than the NLST criteria for lung cancer detection</a:t>
            </a:r>
          </a:p>
          <a:p>
            <a:r>
              <a:rPr lang="en-US" altLang="zh-CN" sz="2400" dirty="0"/>
              <a:t>PLCO</a:t>
            </a:r>
            <a:r>
              <a:rPr kumimoji="1" lang="en-US" altLang="zh-CN" sz="2400" baseline="-25000" dirty="0">
                <a:ea typeface="Times New Roman" charset="0"/>
                <a:cs typeface="Times New Roman" charset="0"/>
              </a:rPr>
              <a:t>m2012 </a:t>
            </a:r>
            <a:r>
              <a:rPr kumimoji="1" lang="en-US" altLang="zh-CN" sz="2400" dirty="0">
                <a:ea typeface="Times New Roman" charset="0"/>
                <a:cs typeface="Times New Roman" charset="0"/>
              </a:rPr>
              <a:t>select persons aged 55-74 years, any smoking status</a:t>
            </a:r>
            <a:endParaRPr lang="en-US" altLang="zh-CN" sz="2400" dirty="0"/>
          </a:p>
          <a:p>
            <a:endParaRPr kumimoji="1" lang="zh-CN" altLang="en-US" sz="2400" dirty="0"/>
          </a:p>
        </p:txBody>
      </p:sp>
      <p:sp>
        <p:nvSpPr>
          <p:cNvPr id="4" name="文本框 3"/>
          <p:cNvSpPr txBox="1"/>
          <p:nvPr/>
        </p:nvSpPr>
        <p:spPr>
          <a:xfrm>
            <a:off x="838200" y="5370651"/>
            <a:ext cx="10906125" cy="400110"/>
          </a:xfrm>
          <a:prstGeom prst="rect">
            <a:avLst/>
          </a:prstGeom>
          <a:noFill/>
        </p:spPr>
        <p:txBody>
          <a:bodyPr wrap="square" rtlCol="0">
            <a:spAutoFit/>
          </a:bodyPr>
          <a:lstStyle/>
          <a:p>
            <a:r>
              <a:rPr kumimoji="1" lang="en-US" altLang="zh-CN" sz="2000" b="1" dirty="0">
                <a:solidFill>
                  <a:srgbClr val="C00000"/>
                </a:solidFill>
                <a:latin typeface="Times New Roman" charset="0"/>
                <a:ea typeface="Times New Roman" charset="0"/>
                <a:cs typeface="Times New Roman" charset="0"/>
              </a:rPr>
              <a:t>We want to compare the cost-effectiveness of  these two criteria + LDCT for lung cancer screening</a:t>
            </a:r>
            <a:endParaRPr kumimoji="1" lang="zh-CN" altLang="en-US" sz="2000" b="1" dirty="0">
              <a:solidFill>
                <a:srgbClr val="C00000"/>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5979230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a:t>Methodology</a:t>
            </a:r>
            <a:endParaRPr kumimoji="1" lang="zh-CN" altLang="en-US" b="1" dirty="0"/>
          </a:p>
        </p:txBody>
      </p:sp>
      <p:sp>
        <p:nvSpPr>
          <p:cNvPr id="3" name="内容占位符 2"/>
          <p:cNvSpPr>
            <a:spLocks noGrp="1"/>
          </p:cNvSpPr>
          <p:nvPr>
            <p:ph idx="1"/>
          </p:nvPr>
        </p:nvSpPr>
        <p:spPr>
          <a:xfrm>
            <a:off x="838200" y="1825625"/>
            <a:ext cx="10891838" cy="4351338"/>
          </a:xfrm>
        </p:spPr>
        <p:txBody>
          <a:bodyPr>
            <a:normAutofit/>
          </a:bodyPr>
          <a:lstStyle/>
          <a:p>
            <a:r>
              <a:rPr kumimoji="1" lang="en-US" altLang="zh-CN" dirty="0"/>
              <a:t>Markov Model: </a:t>
            </a:r>
          </a:p>
          <a:p>
            <a:pPr lvl="1"/>
            <a:r>
              <a:rPr kumimoji="1" lang="en-US" altLang="zh-CN" dirty="0"/>
              <a:t>Simulate a cohort with 10,000 high-risk current smokers aged 55-75</a:t>
            </a:r>
          </a:p>
          <a:p>
            <a:r>
              <a:rPr kumimoji="1" lang="en-US" altLang="zh-CN" dirty="0"/>
              <a:t>Compare two criteria with NLST for lung cancer screening:</a:t>
            </a:r>
          </a:p>
          <a:p>
            <a:pPr lvl="1"/>
            <a:r>
              <a:rPr kumimoji="1" lang="en-US" altLang="zh-CN" dirty="0"/>
              <a:t>NLST</a:t>
            </a:r>
          </a:p>
          <a:p>
            <a:pPr lvl="1"/>
            <a:r>
              <a:rPr kumimoji="1" lang="en-US" altLang="zh-CN" dirty="0">
                <a:ea typeface="Times New Roman" charset="0"/>
                <a:cs typeface="Times New Roman" charset="0"/>
              </a:rPr>
              <a:t>PLCO</a:t>
            </a:r>
            <a:r>
              <a:rPr kumimoji="1" lang="en-US" altLang="zh-CN" baseline="-25000" dirty="0">
                <a:ea typeface="Times New Roman" charset="0"/>
                <a:cs typeface="Times New Roman" charset="0"/>
              </a:rPr>
              <a:t>m2012</a:t>
            </a:r>
          </a:p>
          <a:p>
            <a:pPr lvl="1"/>
            <a:endParaRPr kumimoji="1" lang="en-US" altLang="zh-CN" baseline="-25000" dirty="0">
              <a:ea typeface="Times New Roman" charset="0"/>
              <a:cs typeface="Times New Roman" charset="0"/>
            </a:endParaRPr>
          </a:p>
        </p:txBody>
      </p:sp>
      <p:graphicFrame>
        <p:nvGraphicFramePr>
          <p:cNvPr id="4" name="表格 3"/>
          <p:cNvGraphicFramePr>
            <a:graphicFrameLocks noGrp="1"/>
          </p:cNvGraphicFramePr>
          <p:nvPr>
            <p:extLst>
              <p:ext uri="{D42A27DB-BD31-4B8C-83A1-F6EECF244321}">
                <p14:modId xmlns:p14="http://schemas.microsoft.com/office/powerpoint/2010/main" val="119827711"/>
              </p:ext>
            </p:extLst>
          </p:nvPr>
        </p:nvGraphicFramePr>
        <p:xfrm>
          <a:off x="2198687" y="4252755"/>
          <a:ext cx="7673975" cy="1543047"/>
        </p:xfrm>
        <a:graphic>
          <a:graphicData uri="http://schemas.openxmlformats.org/drawingml/2006/table">
            <a:tbl>
              <a:tblPr firstRow="1" bandRow="1">
                <a:tableStyleId>{5C22544A-7EE6-4342-B048-85BDC9FD1C3A}</a:tableStyleId>
              </a:tblPr>
              <a:tblGrid>
                <a:gridCol w="1441397">
                  <a:extLst>
                    <a:ext uri="{9D8B030D-6E8A-4147-A177-3AD203B41FA5}">
                      <a16:colId xmlns:a16="http://schemas.microsoft.com/office/drawing/2014/main" val="20000"/>
                    </a:ext>
                  </a:extLst>
                </a:gridCol>
                <a:gridCol w="1456680">
                  <a:extLst>
                    <a:ext uri="{9D8B030D-6E8A-4147-A177-3AD203B41FA5}">
                      <a16:colId xmlns:a16="http://schemas.microsoft.com/office/drawing/2014/main" val="20001"/>
                    </a:ext>
                  </a:extLst>
                </a:gridCol>
                <a:gridCol w="1518981">
                  <a:extLst>
                    <a:ext uri="{9D8B030D-6E8A-4147-A177-3AD203B41FA5}">
                      <a16:colId xmlns:a16="http://schemas.microsoft.com/office/drawing/2014/main" val="20002"/>
                    </a:ext>
                  </a:extLst>
                </a:gridCol>
                <a:gridCol w="3256917">
                  <a:extLst>
                    <a:ext uri="{9D8B030D-6E8A-4147-A177-3AD203B41FA5}">
                      <a16:colId xmlns:a16="http://schemas.microsoft.com/office/drawing/2014/main" val="20003"/>
                    </a:ext>
                  </a:extLst>
                </a:gridCol>
              </a:tblGrid>
              <a:tr h="514349">
                <a:tc>
                  <a:txBody>
                    <a:bodyPr/>
                    <a:lstStyle/>
                    <a:p>
                      <a:pPr algn="ct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Sensitivity</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Specificity</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Positive Predictive Value</a:t>
                      </a:r>
                      <a:r>
                        <a:rPr lang="en-US" altLang="zh-CN" baseline="0" dirty="0">
                          <a:latin typeface="Times New Roman" charset="0"/>
                          <a:ea typeface="Times New Roman" charset="0"/>
                          <a:cs typeface="Times New Roman" charset="0"/>
                        </a:rPr>
                        <a:t> (PPV)</a:t>
                      </a:r>
                      <a:endParaRPr lang="zh-CN" altLang="en-US" dirty="0">
                        <a:latin typeface="Times New Roman" charset="0"/>
                        <a:ea typeface="Times New Roman" charset="0"/>
                        <a:cs typeface="Times New Roman" charset="0"/>
                      </a:endParaRPr>
                    </a:p>
                  </a:txBody>
                  <a:tcPr anchor="ctr"/>
                </a:tc>
                <a:extLst>
                  <a:ext uri="{0D108BD9-81ED-4DB2-BD59-A6C34878D82A}">
                    <a16:rowId xmlns:a16="http://schemas.microsoft.com/office/drawing/2014/main" val="10000"/>
                  </a:ext>
                </a:extLst>
              </a:tr>
              <a:tr h="514349">
                <a:tc>
                  <a:txBody>
                    <a:bodyPr/>
                    <a:lstStyle/>
                    <a:p>
                      <a:pPr marL="0" marR="0" lvl="1" indent="0" algn="ctr" defTabSz="914400" rtl="0" eaLnBrk="1" fontAlgn="auto" latinLnBrk="0" hangingPunct="1">
                        <a:lnSpc>
                          <a:spcPct val="100000"/>
                        </a:lnSpc>
                        <a:spcBef>
                          <a:spcPts val="0"/>
                        </a:spcBef>
                        <a:spcAft>
                          <a:spcPts val="0"/>
                        </a:spcAft>
                        <a:buClrTx/>
                        <a:buSzTx/>
                        <a:buFontTx/>
                        <a:buNone/>
                        <a:tabLst/>
                        <a:defRPr/>
                      </a:pPr>
                      <a:r>
                        <a:rPr kumimoji="1" lang="en-US" altLang="zh-CN" dirty="0">
                          <a:latin typeface="Times New Roman" charset="0"/>
                          <a:ea typeface="Times New Roman" charset="0"/>
                          <a:cs typeface="Times New Roman" charset="0"/>
                        </a:rPr>
                        <a:t>PLCO</a:t>
                      </a:r>
                      <a:r>
                        <a:rPr kumimoji="1" lang="en-US" altLang="zh-CN" baseline="-25000" dirty="0">
                          <a:latin typeface="Times New Roman" charset="0"/>
                          <a:ea typeface="Times New Roman" charset="0"/>
                          <a:cs typeface="Times New Roman" charset="0"/>
                        </a:rPr>
                        <a:t>m2012</a:t>
                      </a:r>
                    </a:p>
                  </a:txBody>
                  <a:tcPr anchor="ctr"/>
                </a:tc>
                <a:tc>
                  <a:txBody>
                    <a:bodyPr/>
                    <a:lstStyle/>
                    <a:p>
                      <a:pPr algn="ctr"/>
                      <a:r>
                        <a:rPr lang="en-US" altLang="zh-CN" dirty="0">
                          <a:latin typeface="Times New Roman" charset="0"/>
                          <a:ea typeface="Times New Roman" charset="0"/>
                          <a:cs typeface="Times New Roman" charset="0"/>
                        </a:rPr>
                        <a:t>83%</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62.9%</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4%</a:t>
                      </a:r>
                      <a:endParaRPr lang="zh-CN" altLang="en-US" dirty="0">
                        <a:latin typeface="Times New Roman" charset="0"/>
                        <a:ea typeface="Times New Roman" charset="0"/>
                        <a:cs typeface="Times New Roman" charset="0"/>
                      </a:endParaRPr>
                    </a:p>
                  </a:txBody>
                  <a:tcPr anchor="ctr"/>
                </a:tc>
                <a:extLst>
                  <a:ext uri="{0D108BD9-81ED-4DB2-BD59-A6C34878D82A}">
                    <a16:rowId xmlns:a16="http://schemas.microsoft.com/office/drawing/2014/main" val="10001"/>
                  </a:ext>
                </a:extLst>
              </a:tr>
              <a:tr h="514349">
                <a:tc>
                  <a:txBody>
                    <a:bodyPr/>
                    <a:lstStyle/>
                    <a:p>
                      <a:pPr marL="0" marR="0" lvl="1" indent="0" algn="ctr" defTabSz="914400" rtl="0" eaLnBrk="1" fontAlgn="auto" latinLnBrk="0" hangingPunct="1">
                        <a:lnSpc>
                          <a:spcPct val="100000"/>
                        </a:lnSpc>
                        <a:spcBef>
                          <a:spcPts val="0"/>
                        </a:spcBef>
                        <a:spcAft>
                          <a:spcPts val="0"/>
                        </a:spcAft>
                        <a:buClrTx/>
                        <a:buSzTx/>
                        <a:buFontTx/>
                        <a:buNone/>
                        <a:tabLst/>
                        <a:defRPr/>
                      </a:pPr>
                      <a:r>
                        <a:rPr kumimoji="1" lang="en-US" altLang="zh-CN" dirty="0">
                          <a:latin typeface="Times New Roman" charset="0"/>
                          <a:ea typeface="Times New Roman" charset="0"/>
                          <a:cs typeface="Times New Roman" charset="0"/>
                        </a:rPr>
                        <a:t>NLST</a:t>
                      </a:r>
                      <a:endParaRPr kumimoji="1" lang="en-US" altLang="zh-CN" baseline="-25000"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71.1%</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62.7%</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3.4%</a:t>
                      </a:r>
                      <a:endParaRPr lang="zh-CN" altLang="en-US" dirty="0">
                        <a:latin typeface="Times New Roman" charset="0"/>
                        <a:ea typeface="Times New Roman" charset="0"/>
                        <a:cs typeface="Times New Roman" charset="0"/>
                      </a:endParaRPr>
                    </a:p>
                  </a:txBody>
                  <a:tcPr anchor="ct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5679276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a:latin typeface="Times New Roman" charset="0"/>
                <a:ea typeface="Times New Roman" charset="0"/>
                <a:cs typeface="Times New Roman" charset="0"/>
              </a:rPr>
              <a:t>Methodology</a:t>
            </a:r>
            <a:endParaRPr kumimoji="1" lang="zh-CN" altLang="en-US" b="1" dirty="0">
              <a:latin typeface="Times New Roman" charset="0"/>
              <a:ea typeface="Times New Roman" charset="0"/>
              <a:cs typeface="Times New Roman" charset="0"/>
            </a:endParaRPr>
          </a:p>
        </p:txBody>
      </p:sp>
      <p:sp>
        <p:nvSpPr>
          <p:cNvPr id="3" name="内容占位符 2"/>
          <p:cNvSpPr>
            <a:spLocks noGrp="1"/>
          </p:cNvSpPr>
          <p:nvPr>
            <p:ph sz="half" idx="1"/>
          </p:nvPr>
        </p:nvSpPr>
        <p:spPr/>
        <p:txBody>
          <a:bodyPr/>
          <a:lstStyle/>
          <a:p>
            <a:r>
              <a:rPr kumimoji="1" lang="en-US" altLang="zh-CN" dirty="0">
                <a:latin typeface="Times New Roman" charset="0"/>
                <a:ea typeface="Times New Roman" charset="0"/>
                <a:cs typeface="Times New Roman" charset="0"/>
              </a:rPr>
              <a:t>NLST</a:t>
            </a:r>
            <a:endParaRPr kumimoji="1" lang="zh-CN" altLang="en-US" dirty="0">
              <a:latin typeface="Times New Roman" charset="0"/>
              <a:ea typeface="Times New Roman" charset="0"/>
              <a:cs typeface="Times New Roman" charset="0"/>
            </a:endParaRPr>
          </a:p>
        </p:txBody>
      </p:sp>
      <p:sp>
        <p:nvSpPr>
          <p:cNvPr id="4" name="内容占位符 3"/>
          <p:cNvSpPr>
            <a:spLocks noGrp="1"/>
          </p:cNvSpPr>
          <p:nvPr>
            <p:ph sz="half" idx="2"/>
          </p:nvPr>
        </p:nvSpPr>
        <p:spPr/>
        <p:txBody>
          <a:bodyPr/>
          <a:lstStyle/>
          <a:p>
            <a:r>
              <a:rPr kumimoji="1" lang="en-US" altLang="zh-CN" dirty="0">
                <a:latin typeface="Times New Roman" charset="0"/>
                <a:ea typeface="Times New Roman" charset="0"/>
                <a:cs typeface="Times New Roman" charset="0"/>
              </a:rPr>
              <a:t>PLCO</a:t>
            </a:r>
            <a:endParaRPr kumimoji="1" lang="zh-CN" altLang="en-US" dirty="0">
              <a:latin typeface="Times New Roman" charset="0"/>
              <a:ea typeface="Times New Roman" charset="0"/>
              <a:cs typeface="Times New Roman" charset="0"/>
            </a:endParaRPr>
          </a:p>
        </p:txBody>
      </p:sp>
      <p:graphicFrame>
        <p:nvGraphicFramePr>
          <p:cNvPr id="5" name="表格 4"/>
          <p:cNvGraphicFramePr>
            <a:graphicFrameLocks noGrp="1"/>
          </p:cNvGraphicFramePr>
          <p:nvPr>
            <p:extLst>
              <p:ext uri="{D42A27DB-BD31-4B8C-83A1-F6EECF244321}">
                <p14:modId xmlns:p14="http://schemas.microsoft.com/office/powerpoint/2010/main" val="910955724"/>
              </p:ext>
            </p:extLst>
          </p:nvPr>
        </p:nvGraphicFramePr>
        <p:xfrm>
          <a:off x="885813" y="2580925"/>
          <a:ext cx="4384962" cy="2814639"/>
        </p:xfrm>
        <a:graphic>
          <a:graphicData uri="http://schemas.openxmlformats.org/drawingml/2006/table">
            <a:tbl>
              <a:tblPr firstRow="1" bandRow="1">
                <a:tableStyleId>{5C22544A-7EE6-4342-B048-85BDC9FD1C3A}</a:tableStyleId>
              </a:tblPr>
              <a:tblGrid>
                <a:gridCol w="1239981">
                  <a:extLst>
                    <a:ext uri="{9D8B030D-6E8A-4147-A177-3AD203B41FA5}">
                      <a16:colId xmlns:a16="http://schemas.microsoft.com/office/drawing/2014/main" val="20000"/>
                    </a:ext>
                  </a:extLst>
                </a:gridCol>
                <a:gridCol w="1565563">
                  <a:extLst>
                    <a:ext uri="{9D8B030D-6E8A-4147-A177-3AD203B41FA5}">
                      <a16:colId xmlns:a16="http://schemas.microsoft.com/office/drawing/2014/main" val="20001"/>
                    </a:ext>
                  </a:extLst>
                </a:gridCol>
                <a:gridCol w="1579418">
                  <a:extLst>
                    <a:ext uri="{9D8B030D-6E8A-4147-A177-3AD203B41FA5}">
                      <a16:colId xmlns:a16="http://schemas.microsoft.com/office/drawing/2014/main" val="20002"/>
                    </a:ext>
                  </a:extLst>
                </a:gridCol>
              </a:tblGrid>
              <a:tr h="938213">
                <a:tc>
                  <a:txBody>
                    <a:bodyPr/>
                    <a:lstStyle/>
                    <a:p>
                      <a:endParaRPr lang="zh-CN" altLang="en-US" dirty="0"/>
                    </a:p>
                  </a:txBody>
                  <a:tcPr/>
                </a:tc>
                <a:tc>
                  <a:txBody>
                    <a:bodyPr/>
                    <a:lstStyle/>
                    <a:p>
                      <a:pPr algn="ctr"/>
                      <a:r>
                        <a:rPr lang="en-US" altLang="zh-CN" dirty="0"/>
                        <a:t>Case</a:t>
                      </a:r>
                      <a:endParaRPr lang="zh-CN" altLang="en-US" dirty="0"/>
                    </a:p>
                  </a:txBody>
                  <a:tcPr anchor="ctr"/>
                </a:tc>
                <a:tc>
                  <a:txBody>
                    <a:bodyPr/>
                    <a:lstStyle/>
                    <a:p>
                      <a:pPr algn="ctr"/>
                      <a:r>
                        <a:rPr lang="en-US" altLang="zh-CN" dirty="0"/>
                        <a:t>Non Case</a:t>
                      </a:r>
                      <a:endParaRPr lang="zh-CN" altLang="en-US" dirty="0"/>
                    </a:p>
                  </a:txBody>
                  <a:tcPr anchor="ctr"/>
                </a:tc>
                <a:extLst>
                  <a:ext uri="{0D108BD9-81ED-4DB2-BD59-A6C34878D82A}">
                    <a16:rowId xmlns:a16="http://schemas.microsoft.com/office/drawing/2014/main" val="10000"/>
                  </a:ext>
                </a:extLst>
              </a:tr>
              <a:tr h="938213">
                <a:tc>
                  <a:txBody>
                    <a:bodyPr/>
                    <a:lstStyle/>
                    <a:p>
                      <a:pPr algn="ctr"/>
                      <a:r>
                        <a:rPr lang="en-US" altLang="zh-CN" sz="3200" dirty="0"/>
                        <a:t>+</a:t>
                      </a:r>
                      <a:endParaRPr lang="zh-CN" altLang="en-US" sz="3200" dirty="0"/>
                    </a:p>
                  </a:txBody>
                  <a:tcPr anchor="ctr"/>
                </a:tc>
                <a:tc>
                  <a:txBody>
                    <a:bodyPr/>
                    <a:lstStyle/>
                    <a:p>
                      <a:pPr algn="ctr"/>
                      <a:r>
                        <a:rPr lang="en-US" altLang="zh-CN" dirty="0"/>
                        <a:t>1.290</a:t>
                      </a:r>
                      <a:endParaRPr lang="zh-CN" altLang="en-US" dirty="0"/>
                    </a:p>
                  </a:txBody>
                  <a:tcPr anchor="ctr"/>
                </a:tc>
                <a:tc>
                  <a:txBody>
                    <a:bodyPr/>
                    <a:lstStyle/>
                    <a:p>
                      <a:pPr algn="ctr"/>
                      <a:r>
                        <a:rPr lang="en-US" altLang="zh-CN" dirty="0"/>
                        <a:t>36.637</a:t>
                      </a:r>
                      <a:endParaRPr lang="zh-CN" altLang="en-US" dirty="0"/>
                    </a:p>
                  </a:txBody>
                  <a:tcPr anchor="ctr"/>
                </a:tc>
                <a:extLst>
                  <a:ext uri="{0D108BD9-81ED-4DB2-BD59-A6C34878D82A}">
                    <a16:rowId xmlns:a16="http://schemas.microsoft.com/office/drawing/2014/main" val="10001"/>
                  </a:ext>
                </a:extLst>
              </a:tr>
              <a:tr h="938213">
                <a:tc>
                  <a:txBody>
                    <a:bodyPr/>
                    <a:lstStyle/>
                    <a:p>
                      <a:pPr algn="ctr"/>
                      <a:r>
                        <a:rPr lang="en-US" altLang="zh-CN" sz="3200" dirty="0"/>
                        <a:t>_</a:t>
                      </a:r>
                      <a:endParaRPr lang="zh-CN" altLang="en-US" sz="3200" dirty="0"/>
                    </a:p>
                  </a:txBody>
                  <a:tcPr/>
                </a:tc>
                <a:tc>
                  <a:txBody>
                    <a:bodyPr/>
                    <a:lstStyle/>
                    <a:p>
                      <a:pPr algn="ctr"/>
                      <a:r>
                        <a:rPr lang="en-US" altLang="zh-CN" dirty="0"/>
                        <a:t>0.524</a:t>
                      </a:r>
                      <a:endParaRPr lang="zh-CN" altLang="en-US" dirty="0"/>
                    </a:p>
                  </a:txBody>
                  <a:tcPr anchor="ctr"/>
                </a:tc>
                <a:tc>
                  <a:txBody>
                    <a:bodyPr/>
                    <a:lstStyle/>
                    <a:p>
                      <a:pPr algn="ctr"/>
                      <a:r>
                        <a:rPr lang="en-US" altLang="zh-CN" dirty="0"/>
                        <a:t>61.550</a:t>
                      </a:r>
                      <a:endParaRPr lang="zh-CN" altLang="en-US" dirty="0"/>
                    </a:p>
                  </a:txBody>
                  <a:tcPr anchor="ctr"/>
                </a:tc>
                <a:extLst>
                  <a:ext uri="{0D108BD9-81ED-4DB2-BD59-A6C34878D82A}">
                    <a16:rowId xmlns:a16="http://schemas.microsoft.com/office/drawing/2014/main" val="10002"/>
                  </a:ext>
                </a:extLst>
              </a:tr>
            </a:tbl>
          </a:graphicData>
        </a:graphic>
      </p:graphicFrame>
      <p:grpSp>
        <p:nvGrpSpPr>
          <p:cNvPr id="11" name="组 10"/>
          <p:cNvGrpSpPr/>
          <p:nvPr/>
        </p:nvGrpSpPr>
        <p:grpSpPr>
          <a:xfrm>
            <a:off x="11055927" y="5375935"/>
            <a:ext cx="597763" cy="540326"/>
            <a:chOff x="5223162" y="5486401"/>
            <a:chExt cx="597763" cy="540326"/>
          </a:xfrm>
        </p:grpSpPr>
        <p:cxnSp>
          <p:nvCxnSpPr>
            <p:cNvPr id="7" name="直线连接符 6"/>
            <p:cNvCxnSpPr/>
            <p:nvPr/>
          </p:nvCxnSpPr>
          <p:spPr>
            <a:xfrm>
              <a:off x="5223163" y="5486401"/>
              <a:ext cx="0" cy="540326"/>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线连接符 7"/>
            <p:cNvCxnSpPr/>
            <p:nvPr/>
          </p:nvCxnSpPr>
          <p:spPr>
            <a:xfrm flipV="1">
              <a:off x="5223162" y="5486401"/>
              <a:ext cx="484910" cy="1"/>
            </a:xfrm>
            <a:prstGeom prst="line">
              <a:avLst/>
            </a:prstGeom>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5270774" y="5571898"/>
              <a:ext cx="550151" cy="369332"/>
            </a:xfrm>
            <a:prstGeom prst="rect">
              <a:avLst/>
            </a:prstGeom>
            <a:noFill/>
          </p:spPr>
          <p:txBody>
            <a:bodyPr wrap="none" rtlCol="0">
              <a:spAutoFit/>
            </a:bodyPr>
            <a:lstStyle/>
            <a:p>
              <a:r>
                <a:rPr kumimoji="1" lang="en-US" altLang="zh-CN"/>
                <a:t>100</a:t>
              </a:r>
              <a:endParaRPr kumimoji="1" lang="zh-CN" altLang="en-US" dirty="0"/>
            </a:p>
          </p:txBody>
        </p:sp>
      </p:grpSp>
      <p:graphicFrame>
        <p:nvGraphicFramePr>
          <p:cNvPr id="12" name="表格 11"/>
          <p:cNvGraphicFramePr>
            <a:graphicFrameLocks noGrp="1"/>
          </p:cNvGraphicFramePr>
          <p:nvPr>
            <p:extLst>
              <p:ext uri="{D42A27DB-BD31-4B8C-83A1-F6EECF244321}">
                <p14:modId xmlns:p14="http://schemas.microsoft.com/office/powerpoint/2010/main" val="1072892092"/>
              </p:ext>
            </p:extLst>
          </p:nvPr>
        </p:nvGraphicFramePr>
        <p:xfrm>
          <a:off x="6670965" y="2580925"/>
          <a:ext cx="4384962" cy="2795010"/>
        </p:xfrm>
        <a:graphic>
          <a:graphicData uri="http://schemas.openxmlformats.org/drawingml/2006/table">
            <a:tbl>
              <a:tblPr firstRow="1" bandRow="1">
                <a:tableStyleId>{5C22544A-7EE6-4342-B048-85BDC9FD1C3A}</a:tableStyleId>
              </a:tblPr>
              <a:tblGrid>
                <a:gridCol w="1239981">
                  <a:extLst>
                    <a:ext uri="{9D8B030D-6E8A-4147-A177-3AD203B41FA5}">
                      <a16:colId xmlns:a16="http://schemas.microsoft.com/office/drawing/2014/main" val="20000"/>
                    </a:ext>
                  </a:extLst>
                </a:gridCol>
                <a:gridCol w="1565563">
                  <a:extLst>
                    <a:ext uri="{9D8B030D-6E8A-4147-A177-3AD203B41FA5}">
                      <a16:colId xmlns:a16="http://schemas.microsoft.com/office/drawing/2014/main" val="20001"/>
                    </a:ext>
                  </a:extLst>
                </a:gridCol>
                <a:gridCol w="1579418">
                  <a:extLst>
                    <a:ext uri="{9D8B030D-6E8A-4147-A177-3AD203B41FA5}">
                      <a16:colId xmlns:a16="http://schemas.microsoft.com/office/drawing/2014/main" val="20002"/>
                    </a:ext>
                  </a:extLst>
                </a:gridCol>
              </a:tblGrid>
              <a:tr h="931670">
                <a:tc>
                  <a:txBody>
                    <a:bodyPr/>
                    <a:lstStyle/>
                    <a:p>
                      <a:endParaRPr lang="zh-CN" altLang="en-US" dirty="0"/>
                    </a:p>
                  </a:txBody>
                  <a:tcPr/>
                </a:tc>
                <a:tc>
                  <a:txBody>
                    <a:bodyPr/>
                    <a:lstStyle/>
                    <a:p>
                      <a:pPr algn="ctr"/>
                      <a:r>
                        <a:rPr lang="en-US" altLang="zh-CN" dirty="0"/>
                        <a:t>Case</a:t>
                      </a:r>
                      <a:endParaRPr lang="zh-CN" altLang="en-US" dirty="0"/>
                    </a:p>
                  </a:txBody>
                  <a:tcPr anchor="ctr"/>
                </a:tc>
                <a:tc>
                  <a:txBody>
                    <a:bodyPr/>
                    <a:lstStyle/>
                    <a:p>
                      <a:pPr algn="ctr"/>
                      <a:r>
                        <a:rPr lang="en-US" altLang="zh-CN" dirty="0"/>
                        <a:t>Non Case</a:t>
                      </a:r>
                      <a:endParaRPr lang="zh-CN" altLang="en-US" dirty="0"/>
                    </a:p>
                  </a:txBody>
                  <a:tcPr anchor="ctr"/>
                </a:tc>
                <a:extLst>
                  <a:ext uri="{0D108BD9-81ED-4DB2-BD59-A6C34878D82A}">
                    <a16:rowId xmlns:a16="http://schemas.microsoft.com/office/drawing/2014/main" val="10000"/>
                  </a:ext>
                </a:extLst>
              </a:tr>
              <a:tr h="931670">
                <a:tc>
                  <a:txBody>
                    <a:bodyPr/>
                    <a:lstStyle/>
                    <a:p>
                      <a:pPr algn="ctr"/>
                      <a:r>
                        <a:rPr lang="en-US" altLang="zh-CN" sz="3200" dirty="0"/>
                        <a:t>+</a:t>
                      </a:r>
                      <a:endParaRPr lang="zh-CN" altLang="en-US" sz="3200" dirty="0"/>
                    </a:p>
                  </a:txBody>
                  <a:tcPr anchor="ctr"/>
                </a:tc>
                <a:tc>
                  <a:txBody>
                    <a:bodyPr/>
                    <a:lstStyle/>
                    <a:p>
                      <a:pPr algn="ctr"/>
                      <a:r>
                        <a:rPr lang="en-US" altLang="zh-CN" dirty="0"/>
                        <a:t>1.515</a:t>
                      </a:r>
                      <a:endParaRPr lang="zh-CN" altLang="en-US" dirty="0"/>
                    </a:p>
                  </a:txBody>
                  <a:tcPr anchor="ctr">
                    <a:solidFill>
                      <a:schemeClr val="accent2">
                        <a:lumMod val="60000"/>
                        <a:lumOff val="40000"/>
                      </a:schemeClr>
                    </a:solidFill>
                  </a:tcPr>
                </a:tc>
                <a:tc>
                  <a:txBody>
                    <a:bodyPr/>
                    <a:lstStyle/>
                    <a:p>
                      <a:pPr algn="ctr"/>
                      <a:r>
                        <a:rPr lang="en-US" altLang="zh-CN" dirty="0"/>
                        <a:t>36.360</a:t>
                      </a:r>
                      <a:endParaRPr lang="zh-CN" altLang="en-US" dirty="0"/>
                    </a:p>
                  </a:txBody>
                  <a:tcPr anchor="ctr"/>
                </a:tc>
                <a:extLst>
                  <a:ext uri="{0D108BD9-81ED-4DB2-BD59-A6C34878D82A}">
                    <a16:rowId xmlns:a16="http://schemas.microsoft.com/office/drawing/2014/main" val="10001"/>
                  </a:ext>
                </a:extLst>
              </a:tr>
              <a:tr h="931670">
                <a:tc>
                  <a:txBody>
                    <a:bodyPr/>
                    <a:lstStyle/>
                    <a:p>
                      <a:pPr algn="ctr"/>
                      <a:r>
                        <a:rPr lang="en-US" altLang="zh-CN" sz="3200" dirty="0"/>
                        <a:t>_</a:t>
                      </a:r>
                      <a:endParaRPr lang="zh-CN" altLang="en-US" sz="3200" dirty="0"/>
                    </a:p>
                  </a:txBody>
                  <a:tcPr/>
                </a:tc>
                <a:tc>
                  <a:txBody>
                    <a:bodyPr/>
                    <a:lstStyle/>
                    <a:p>
                      <a:pPr algn="ctr"/>
                      <a:r>
                        <a:rPr lang="en-US" altLang="zh-CN" dirty="0"/>
                        <a:t>0.310</a:t>
                      </a:r>
                      <a:endParaRPr lang="zh-CN" altLang="en-US" dirty="0"/>
                    </a:p>
                  </a:txBody>
                  <a:tcPr anchor="ctr">
                    <a:solidFill>
                      <a:schemeClr val="accent2">
                        <a:lumMod val="60000"/>
                        <a:lumOff val="40000"/>
                      </a:schemeClr>
                    </a:solidFill>
                  </a:tcPr>
                </a:tc>
                <a:tc>
                  <a:txBody>
                    <a:bodyPr/>
                    <a:lstStyle/>
                    <a:p>
                      <a:pPr algn="ctr"/>
                      <a:r>
                        <a:rPr lang="en-US" altLang="zh-CN" dirty="0"/>
                        <a:t>61.814</a:t>
                      </a:r>
                      <a:endParaRPr lang="zh-CN" altLang="en-US" dirty="0"/>
                    </a:p>
                  </a:txBody>
                  <a:tcPr anchor="ctr"/>
                </a:tc>
                <a:extLst>
                  <a:ext uri="{0D108BD9-81ED-4DB2-BD59-A6C34878D82A}">
                    <a16:rowId xmlns:a16="http://schemas.microsoft.com/office/drawing/2014/main" val="10002"/>
                  </a:ext>
                </a:extLst>
              </a:tr>
            </a:tbl>
          </a:graphicData>
        </a:graphic>
      </p:graphicFrame>
      <p:grpSp>
        <p:nvGrpSpPr>
          <p:cNvPr id="13" name="组 12"/>
          <p:cNvGrpSpPr/>
          <p:nvPr/>
        </p:nvGrpSpPr>
        <p:grpSpPr>
          <a:xfrm>
            <a:off x="5251751" y="5375935"/>
            <a:ext cx="597763" cy="540326"/>
            <a:chOff x="5223162" y="5486401"/>
            <a:chExt cx="597763" cy="540326"/>
          </a:xfrm>
        </p:grpSpPr>
        <p:cxnSp>
          <p:nvCxnSpPr>
            <p:cNvPr id="14" name="直线连接符 13"/>
            <p:cNvCxnSpPr/>
            <p:nvPr/>
          </p:nvCxnSpPr>
          <p:spPr>
            <a:xfrm>
              <a:off x="5223163" y="5486401"/>
              <a:ext cx="0" cy="540326"/>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14"/>
            <p:cNvCxnSpPr/>
            <p:nvPr/>
          </p:nvCxnSpPr>
          <p:spPr>
            <a:xfrm flipV="1">
              <a:off x="5223162" y="5486401"/>
              <a:ext cx="484910" cy="1"/>
            </a:xfrm>
            <a:prstGeom prst="line">
              <a:avLst/>
            </a:prstGeom>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270774" y="5571898"/>
              <a:ext cx="550151" cy="369332"/>
            </a:xfrm>
            <a:prstGeom prst="rect">
              <a:avLst/>
            </a:prstGeom>
            <a:noFill/>
          </p:spPr>
          <p:txBody>
            <a:bodyPr wrap="none" rtlCol="0">
              <a:spAutoFit/>
            </a:bodyPr>
            <a:lstStyle/>
            <a:p>
              <a:r>
                <a:rPr kumimoji="1" lang="en-US" altLang="zh-CN"/>
                <a:t>100</a:t>
              </a:r>
              <a:endParaRPr kumimoji="1" lang="zh-CN" altLang="en-US" dirty="0"/>
            </a:p>
          </p:txBody>
        </p:sp>
      </p:grpSp>
    </p:spTree>
    <p:extLst>
      <p:ext uri="{BB962C8B-B14F-4D97-AF65-F5344CB8AC3E}">
        <p14:creationId xmlns:p14="http://schemas.microsoft.com/office/powerpoint/2010/main" val="8932693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文本框 27"/>
          <p:cNvSpPr txBox="1"/>
          <p:nvPr/>
        </p:nvSpPr>
        <p:spPr>
          <a:xfrm>
            <a:off x="568036" y="1122218"/>
            <a:ext cx="3546764" cy="523220"/>
          </a:xfrm>
          <a:prstGeom prst="rect">
            <a:avLst/>
          </a:prstGeom>
          <a:noFill/>
        </p:spPr>
        <p:txBody>
          <a:bodyPr wrap="square" rtlCol="0">
            <a:spAutoFit/>
          </a:bodyPr>
          <a:lstStyle/>
          <a:p>
            <a:r>
              <a:rPr kumimoji="1" lang="en-US" altLang="zh-CN" sz="2800" b="1" dirty="0">
                <a:latin typeface="Times New Roman" charset="0"/>
                <a:ea typeface="Times New Roman" charset="0"/>
                <a:cs typeface="Times New Roman" charset="0"/>
              </a:rPr>
              <a:t>Model Structure</a:t>
            </a:r>
            <a:endParaRPr kumimoji="1" lang="zh-CN" altLang="en-US" sz="2800" b="1" dirty="0">
              <a:latin typeface="Times New Roman" charset="0"/>
              <a:ea typeface="Times New Roman" charset="0"/>
              <a:cs typeface="Times New Roman" charset="0"/>
            </a:endParaRPr>
          </a:p>
        </p:txBody>
      </p:sp>
      <p:sp>
        <p:nvSpPr>
          <p:cNvPr id="3" name="文本框 2"/>
          <p:cNvSpPr txBox="1"/>
          <p:nvPr/>
        </p:nvSpPr>
        <p:spPr>
          <a:xfrm>
            <a:off x="637380" y="1932357"/>
            <a:ext cx="4098851" cy="2123658"/>
          </a:xfrm>
          <a:prstGeom prst="rect">
            <a:avLst/>
          </a:prstGeom>
          <a:noFill/>
        </p:spPr>
        <p:txBody>
          <a:bodyPr wrap="square" rtlCol="0">
            <a:spAutoFit/>
          </a:bodyPr>
          <a:lstStyle/>
          <a:p>
            <a:pPr marL="285750" indent="-285750">
              <a:buFont typeface="Arial" charset="0"/>
              <a:buChar char="•"/>
            </a:pPr>
            <a:r>
              <a:rPr kumimoji="1" lang="en-US" altLang="zh-CN" sz="2400" dirty="0">
                <a:latin typeface="Times New Roman" charset="0"/>
                <a:ea typeface="Times New Roman" charset="0"/>
                <a:cs typeface="Times New Roman" charset="0"/>
              </a:rPr>
              <a:t>5 states:</a:t>
            </a:r>
          </a:p>
          <a:p>
            <a:pPr marL="742950" lvl="1" indent="-285750">
              <a:buFont typeface="Arial" charset="0"/>
              <a:buChar char="•"/>
            </a:pPr>
            <a:r>
              <a:rPr kumimoji="1" lang="en-US" altLang="zh-CN" dirty="0">
                <a:latin typeface="Times New Roman" charset="0"/>
                <a:ea typeface="Times New Roman" charset="0"/>
                <a:cs typeface="Times New Roman" charset="0"/>
              </a:rPr>
              <a:t>Lung cancer free</a:t>
            </a:r>
          </a:p>
          <a:p>
            <a:pPr marL="742950" lvl="1" indent="-285750">
              <a:buFont typeface="Arial" charset="0"/>
              <a:buChar char="•"/>
            </a:pPr>
            <a:r>
              <a:rPr kumimoji="1" lang="en-US" altLang="zh-CN" dirty="0">
                <a:latin typeface="Times New Roman" charset="0"/>
                <a:ea typeface="Times New Roman" charset="0"/>
                <a:cs typeface="Times New Roman" charset="0"/>
              </a:rPr>
              <a:t>Curative treatment</a:t>
            </a:r>
          </a:p>
          <a:p>
            <a:pPr marL="742950" lvl="1" indent="-285750">
              <a:buFont typeface="Arial" charset="0"/>
              <a:buChar char="•"/>
            </a:pPr>
            <a:r>
              <a:rPr kumimoji="1" lang="en-US" altLang="zh-CN" dirty="0">
                <a:latin typeface="Times New Roman" charset="0"/>
                <a:ea typeface="Times New Roman" charset="0"/>
                <a:cs typeface="Times New Roman" charset="0"/>
              </a:rPr>
              <a:t>Non- curative treatment</a:t>
            </a:r>
          </a:p>
          <a:p>
            <a:pPr marL="742950" lvl="1" indent="-285750">
              <a:buFont typeface="Arial" charset="0"/>
              <a:buChar char="•"/>
            </a:pPr>
            <a:r>
              <a:rPr kumimoji="1" lang="en-US" altLang="zh-CN" dirty="0">
                <a:latin typeface="Times New Roman" charset="0"/>
                <a:ea typeface="Times New Roman" charset="0"/>
                <a:cs typeface="Times New Roman" charset="0"/>
              </a:rPr>
              <a:t>Other caused death</a:t>
            </a:r>
          </a:p>
          <a:p>
            <a:pPr marL="742950" lvl="1" indent="-285750">
              <a:buFont typeface="Arial" charset="0"/>
              <a:buChar char="•"/>
            </a:pPr>
            <a:r>
              <a:rPr kumimoji="1" lang="en-US" altLang="zh-CN" dirty="0">
                <a:latin typeface="Times New Roman" charset="0"/>
                <a:ea typeface="Times New Roman" charset="0"/>
                <a:cs typeface="Times New Roman" charset="0"/>
              </a:rPr>
              <a:t>Death caused by other factors</a:t>
            </a:r>
            <a:endParaRPr kumimoji="1" lang="zh-CN" altLang="en-US" dirty="0">
              <a:latin typeface="Times New Roman" charset="0"/>
              <a:ea typeface="Times New Roman" charset="0"/>
              <a:cs typeface="Times New Roman" charset="0"/>
            </a:endParaRPr>
          </a:p>
          <a:p>
            <a:pPr marL="285750" indent="-285750">
              <a:buFont typeface="Arial" charset="0"/>
              <a:buChar char="•"/>
            </a:pPr>
            <a:endParaRPr kumimoji="1" lang="zh-CN" altLang="en-US" dirty="0">
              <a:latin typeface="Times New Roman" charset="0"/>
              <a:ea typeface="Times New Roman" charset="0"/>
              <a:cs typeface="Times New Roman" charset="0"/>
            </a:endParaRPr>
          </a:p>
        </p:txBody>
      </p:sp>
      <p:grpSp>
        <p:nvGrpSpPr>
          <p:cNvPr id="17" name="组合 15">
            <a:extLst>
              <a:ext uri="{FF2B5EF4-FFF2-40B4-BE49-F238E27FC236}">
                <a16:creationId xmlns:a16="http://schemas.microsoft.com/office/drawing/2014/main" id="{AB964A44-7589-4072-9318-0167F1891948}"/>
              </a:ext>
            </a:extLst>
          </p:cNvPr>
          <p:cNvGrpSpPr/>
          <p:nvPr/>
        </p:nvGrpSpPr>
        <p:grpSpPr>
          <a:xfrm>
            <a:off x="6963714" y="1513205"/>
            <a:ext cx="2352675" cy="1057275"/>
            <a:chOff x="0" y="0"/>
            <a:chExt cx="2352675" cy="1057275"/>
          </a:xfrm>
        </p:grpSpPr>
        <p:sp>
          <p:nvSpPr>
            <p:cNvPr id="18" name="椭圆 17">
              <a:extLst>
                <a:ext uri="{FF2B5EF4-FFF2-40B4-BE49-F238E27FC236}">
                  <a16:creationId xmlns:a16="http://schemas.microsoft.com/office/drawing/2014/main" id="{BE46C8A1-21BE-43B8-A2A3-C549EEB4D060}"/>
                </a:ext>
              </a:extLst>
            </p:cNvPr>
            <p:cNvSpPr/>
            <p:nvPr/>
          </p:nvSpPr>
          <p:spPr>
            <a:xfrm>
              <a:off x="0" y="0"/>
              <a:ext cx="2352675" cy="676275"/>
            </a:xfrm>
            <a:prstGeom prst="ellipse">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19" name="文本框 7">
              <a:extLst>
                <a:ext uri="{FF2B5EF4-FFF2-40B4-BE49-F238E27FC236}">
                  <a16:creationId xmlns:a16="http://schemas.microsoft.com/office/drawing/2014/main" id="{26F28048-16F2-44FC-A010-FCCD053742D6}"/>
                </a:ext>
              </a:extLst>
            </p:cNvPr>
            <p:cNvSpPr txBox="1"/>
            <p:nvPr/>
          </p:nvSpPr>
          <p:spPr>
            <a:xfrm>
              <a:off x="304800" y="142875"/>
              <a:ext cx="1779905" cy="91440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ot="0" spcFirstLastPara="0" vert="horz" wrap="none" lIns="91440" tIns="45720" rIns="91440" bIns="45720" numCol="1" spcCol="0" rtlCol="0" fromWordArt="0" anchor="t" anchorCtr="0" forceAA="0" compatLnSpc="1">
              <a:prstTxWarp prst="textNoShape">
                <a:avLst/>
              </a:prstTxWarp>
              <a:noAutofit/>
            </a:bodyPr>
            <a:lstStyle/>
            <a:p>
              <a:pPr algn="just">
                <a:spcAft>
                  <a:spcPts val="0"/>
                </a:spcAft>
              </a:pPr>
              <a:r>
                <a:rPr lang="en-US" sz="1400" kern="100">
                  <a:effectLst/>
                  <a:ea typeface="等线" panose="02010600030101010101" pitchFamily="2" charset="-122"/>
                  <a:cs typeface="Times New Roman" panose="02020603050405020304" pitchFamily="18" charset="0"/>
                </a:rPr>
                <a:t>Well (high-risk smokers)</a:t>
              </a:r>
              <a:endParaRPr lang="zh-CN" sz="1400" kern="100">
                <a:effectLst/>
                <a:ea typeface="等线" panose="02010600030101010101" pitchFamily="2" charset="-122"/>
                <a:cs typeface="Times New Roman" panose="02020603050405020304" pitchFamily="18" charset="0"/>
              </a:endParaRPr>
            </a:p>
          </p:txBody>
        </p:sp>
      </p:grpSp>
      <p:sp>
        <p:nvSpPr>
          <p:cNvPr id="20" name="椭圆 19">
            <a:extLst>
              <a:ext uri="{FF2B5EF4-FFF2-40B4-BE49-F238E27FC236}">
                <a16:creationId xmlns:a16="http://schemas.microsoft.com/office/drawing/2014/main" id="{EE8DC303-D5DA-4076-8016-4A547F38543C}"/>
              </a:ext>
            </a:extLst>
          </p:cNvPr>
          <p:cNvSpPr/>
          <p:nvPr/>
        </p:nvSpPr>
        <p:spPr>
          <a:xfrm>
            <a:off x="7053249" y="2700020"/>
            <a:ext cx="2162175" cy="647700"/>
          </a:xfrm>
          <a:prstGeom prst="ellipse">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21" name="文本框 10">
            <a:extLst>
              <a:ext uri="{FF2B5EF4-FFF2-40B4-BE49-F238E27FC236}">
                <a16:creationId xmlns:a16="http://schemas.microsoft.com/office/drawing/2014/main" id="{1A889BA8-3D52-4AC4-90D2-57C32E5F3827}"/>
              </a:ext>
            </a:extLst>
          </p:cNvPr>
          <p:cNvSpPr txBox="1">
            <a:spLocks noChangeArrowheads="1"/>
          </p:cNvSpPr>
          <p:nvPr/>
        </p:nvSpPr>
        <p:spPr bwMode="auto">
          <a:xfrm>
            <a:off x="7459408" y="2849480"/>
            <a:ext cx="140335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non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rPr>
              <a:t>Curative treatment</a:t>
            </a:r>
            <a:endParaRPr kumimoji="0" lang="en-US" altLang="zh-CN" sz="2000" b="0" i="0" u="none" strike="noStrike" cap="none" normalizeH="0" baseline="0">
              <a:ln>
                <a:noFill/>
              </a:ln>
              <a:solidFill>
                <a:schemeClr val="tx1"/>
              </a:solidFill>
              <a:effectLst/>
              <a:latin typeface="Arial" panose="020B0604020202020204" pitchFamily="34" charset="0"/>
            </a:endParaRPr>
          </a:p>
        </p:txBody>
      </p:sp>
      <p:grpSp>
        <p:nvGrpSpPr>
          <p:cNvPr id="22" name="组合 20">
            <a:extLst>
              <a:ext uri="{FF2B5EF4-FFF2-40B4-BE49-F238E27FC236}">
                <a16:creationId xmlns:a16="http://schemas.microsoft.com/office/drawing/2014/main" id="{68508F8F-C19D-420B-91B1-3F36769B43A6}"/>
              </a:ext>
            </a:extLst>
          </p:cNvPr>
          <p:cNvGrpSpPr/>
          <p:nvPr/>
        </p:nvGrpSpPr>
        <p:grpSpPr>
          <a:xfrm>
            <a:off x="7068489" y="5370830"/>
            <a:ext cx="2152650" cy="981075"/>
            <a:chOff x="0" y="0"/>
            <a:chExt cx="2152650" cy="981075"/>
          </a:xfrm>
        </p:grpSpPr>
        <p:sp>
          <p:nvSpPr>
            <p:cNvPr id="23" name="椭圆 22">
              <a:extLst>
                <a:ext uri="{FF2B5EF4-FFF2-40B4-BE49-F238E27FC236}">
                  <a16:creationId xmlns:a16="http://schemas.microsoft.com/office/drawing/2014/main" id="{F6E802DD-684E-4CCF-A7DB-87A8CA5C52CF}"/>
                </a:ext>
              </a:extLst>
            </p:cNvPr>
            <p:cNvSpPr/>
            <p:nvPr/>
          </p:nvSpPr>
          <p:spPr>
            <a:xfrm>
              <a:off x="0" y="0"/>
              <a:ext cx="2152650" cy="70485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25" name="文本框 14">
              <a:extLst>
                <a:ext uri="{FF2B5EF4-FFF2-40B4-BE49-F238E27FC236}">
                  <a16:creationId xmlns:a16="http://schemas.microsoft.com/office/drawing/2014/main" id="{DD1654CB-5ED8-47D2-9FEA-F4B406DDD2C5}"/>
                </a:ext>
              </a:extLst>
            </p:cNvPr>
            <p:cNvSpPr txBox="1"/>
            <p:nvPr/>
          </p:nvSpPr>
          <p:spPr>
            <a:xfrm>
              <a:off x="514350" y="66675"/>
              <a:ext cx="1149350" cy="914400"/>
            </a:xfrm>
            <a:prstGeom prst="rect">
              <a:avLst/>
            </a:prstGeom>
            <a:noFill/>
            <a:ln w="6350">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gn="just">
                <a:spcAft>
                  <a:spcPts val="0"/>
                </a:spcAft>
              </a:pPr>
              <a:r>
                <a:rPr lang="en-US" sz="1400" kern="100">
                  <a:effectLst/>
                  <a:latin typeface="等线" panose="02010600030101010101" pitchFamily="2" charset="-122"/>
                  <a:ea typeface="等线" panose="02010600030101010101" pitchFamily="2" charset="-122"/>
                  <a:cs typeface="Times New Roman" panose="02020603050405020304" pitchFamily="18" charset="0"/>
                </a:rPr>
                <a:t>Death caused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r>
                <a:rPr lang="en-US" sz="1400" kern="100">
                  <a:effectLst/>
                  <a:latin typeface="等线" panose="02010600030101010101" pitchFamily="2" charset="-122"/>
                  <a:ea typeface="等线" panose="02010600030101010101" pitchFamily="2" charset="-122"/>
                  <a:cs typeface="Times New Roman" panose="02020603050405020304" pitchFamily="18" charset="0"/>
                </a:rPr>
                <a:t>by lung cancer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p:txBody>
        </p:sp>
      </p:grpSp>
      <p:sp>
        <p:nvSpPr>
          <p:cNvPr id="29" name="箭头: 下 30">
            <a:extLst>
              <a:ext uri="{FF2B5EF4-FFF2-40B4-BE49-F238E27FC236}">
                <a16:creationId xmlns:a16="http://schemas.microsoft.com/office/drawing/2014/main" id="{6D33FC11-7099-41A7-BFF9-EBC88927B9D3}"/>
              </a:ext>
            </a:extLst>
          </p:cNvPr>
          <p:cNvSpPr/>
          <p:nvPr/>
        </p:nvSpPr>
        <p:spPr>
          <a:xfrm>
            <a:off x="7954314" y="2278380"/>
            <a:ext cx="352425" cy="3619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0" name="箭头: 下 31">
            <a:extLst>
              <a:ext uri="{FF2B5EF4-FFF2-40B4-BE49-F238E27FC236}">
                <a16:creationId xmlns:a16="http://schemas.microsoft.com/office/drawing/2014/main" id="{8B7A4631-578F-4EED-B6EE-4A2E80AF3386}"/>
              </a:ext>
            </a:extLst>
          </p:cNvPr>
          <p:cNvSpPr/>
          <p:nvPr/>
        </p:nvSpPr>
        <p:spPr>
          <a:xfrm>
            <a:off x="7973364" y="3507105"/>
            <a:ext cx="352425" cy="3619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1" name="箭头: 右弧形 32">
            <a:extLst>
              <a:ext uri="{FF2B5EF4-FFF2-40B4-BE49-F238E27FC236}">
                <a16:creationId xmlns:a16="http://schemas.microsoft.com/office/drawing/2014/main" id="{D613F19A-F35C-41AA-B716-D923D732581C}"/>
              </a:ext>
            </a:extLst>
          </p:cNvPr>
          <p:cNvSpPr/>
          <p:nvPr/>
        </p:nvSpPr>
        <p:spPr>
          <a:xfrm>
            <a:off x="9384397" y="1465632"/>
            <a:ext cx="619125" cy="466725"/>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2" name="箭头: 左弧形 33">
            <a:extLst>
              <a:ext uri="{FF2B5EF4-FFF2-40B4-BE49-F238E27FC236}">
                <a16:creationId xmlns:a16="http://schemas.microsoft.com/office/drawing/2014/main" id="{DE570AF2-6370-4368-9D4C-C951FB44BBCF}"/>
              </a:ext>
            </a:extLst>
          </p:cNvPr>
          <p:cNvSpPr/>
          <p:nvPr/>
        </p:nvSpPr>
        <p:spPr>
          <a:xfrm>
            <a:off x="6287439" y="2830830"/>
            <a:ext cx="695325" cy="47625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grpSp>
        <p:nvGrpSpPr>
          <p:cNvPr id="33" name="组合 35">
            <a:extLst>
              <a:ext uri="{FF2B5EF4-FFF2-40B4-BE49-F238E27FC236}">
                <a16:creationId xmlns:a16="http://schemas.microsoft.com/office/drawing/2014/main" id="{444E31D1-1EA4-4811-B830-CC33C7198BD1}"/>
              </a:ext>
            </a:extLst>
          </p:cNvPr>
          <p:cNvGrpSpPr/>
          <p:nvPr/>
        </p:nvGrpSpPr>
        <p:grpSpPr>
          <a:xfrm>
            <a:off x="7200693" y="4063365"/>
            <a:ext cx="2163321" cy="711835"/>
            <a:chOff x="0" y="0"/>
            <a:chExt cx="1913860" cy="712381"/>
          </a:xfrm>
        </p:grpSpPr>
        <p:sp>
          <p:nvSpPr>
            <p:cNvPr id="34" name="椭圆 33">
              <a:extLst>
                <a:ext uri="{FF2B5EF4-FFF2-40B4-BE49-F238E27FC236}">
                  <a16:creationId xmlns:a16="http://schemas.microsoft.com/office/drawing/2014/main" id="{CDACFABA-C505-401A-9648-DE1307C95C86}"/>
                </a:ext>
              </a:extLst>
            </p:cNvPr>
            <p:cNvSpPr/>
            <p:nvPr/>
          </p:nvSpPr>
          <p:spPr>
            <a:xfrm>
              <a:off x="0" y="0"/>
              <a:ext cx="1913860" cy="712381"/>
            </a:xfrm>
            <a:prstGeom prst="ellipse">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5" name="文本框 31">
              <a:extLst>
                <a:ext uri="{FF2B5EF4-FFF2-40B4-BE49-F238E27FC236}">
                  <a16:creationId xmlns:a16="http://schemas.microsoft.com/office/drawing/2014/main" id="{87DAC07E-14BC-4DF5-89E2-D5E43024D014}"/>
                </a:ext>
              </a:extLst>
            </p:cNvPr>
            <p:cNvSpPr txBox="1"/>
            <p:nvPr/>
          </p:nvSpPr>
          <p:spPr>
            <a:xfrm>
              <a:off x="83814" y="148741"/>
              <a:ext cx="1744345" cy="478155"/>
            </a:xfrm>
            <a:prstGeom prst="rect">
              <a:avLst/>
            </a:prstGeom>
            <a:noFill/>
            <a:ln w="6350">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gn="just">
                <a:spcAft>
                  <a:spcPts val="0"/>
                </a:spcAft>
              </a:pPr>
              <a:r>
                <a:rPr lang="en-US" sz="1400" kern="100" dirty="0">
                  <a:effectLst/>
                  <a:latin typeface="等线" panose="02010600030101010101" pitchFamily="2" charset="-122"/>
                  <a:ea typeface="等线" panose="02010600030101010101" pitchFamily="2" charset="-122"/>
                  <a:cs typeface="Times New Roman" panose="02020603050405020304" pitchFamily="18" charset="0"/>
                </a:rPr>
                <a:t>Non-curative treatment</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p:txBody>
        </p:sp>
      </p:grpSp>
      <p:sp>
        <p:nvSpPr>
          <p:cNvPr id="36" name="箭头: 下 38">
            <a:extLst>
              <a:ext uri="{FF2B5EF4-FFF2-40B4-BE49-F238E27FC236}">
                <a16:creationId xmlns:a16="http://schemas.microsoft.com/office/drawing/2014/main" id="{43E0A635-6B6C-43C5-B0DB-4357FD22C089}"/>
              </a:ext>
            </a:extLst>
          </p:cNvPr>
          <p:cNvSpPr/>
          <p:nvPr/>
        </p:nvSpPr>
        <p:spPr>
          <a:xfrm>
            <a:off x="7982889" y="4942840"/>
            <a:ext cx="350520" cy="35052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7" name="箭头: 左弧形 39">
            <a:extLst>
              <a:ext uri="{FF2B5EF4-FFF2-40B4-BE49-F238E27FC236}">
                <a16:creationId xmlns:a16="http://schemas.microsoft.com/office/drawing/2014/main" id="{E4EB79D9-CC19-4D56-882D-8F74BA1C7767}"/>
              </a:ext>
            </a:extLst>
          </p:cNvPr>
          <p:cNvSpPr/>
          <p:nvPr/>
        </p:nvSpPr>
        <p:spPr>
          <a:xfrm>
            <a:off x="6382689" y="4191000"/>
            <a:ext cx="723900" cy="43815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8" name="箭头: 左弧形 13">
            <a:extLst>
              <a:ext uri="{FF2B5EF4-FFF2-40B4-BE49-F238E27FC236}">
                <a16:creationId xmlns:a16="http://schemas.microsoft.com/office/drawing/2014/main" id="{85B1DD74-4C05-4AB4-9D58-24962F8CB51E}"/>
              </a:ext>
            </a:extLst>
          </p:cNvPr>
          <p:cNvSpPr/>
          <p:nvPr/>
        </p:nvSpPr>
        <p:spPr>
          <a:xfrm>
            <a:off x="5787313" y="1851342"/>
            <a:ext cx="1103630" cy="407397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9" name="箭头: 右弧形 19">
            <a:extLst>
              <a:ext uri="{FF2B5EF4-FFF2-40B4-BE49-F238E27FC236}">
                <a16:creationId xmlns:a16="http://schemas.microsoft.com/office/drawing/2014/main" id="{A4DF88E0-4F5A-4B24-8A82-9F9C131D1E4E}"/>
              </a:ext>
            </a:extLst>
          </p:cNvPr>
          <p:cNvSpPr/>
          <p:nvPr/>
        </p:nvSpPr>
        <p:spPr>
          <a:xfrm>
            <a:off x="9376871" y="2106930"/>
            <a:ext cx="782671" cy="2644141"/>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extLst>
      <p:ext uri="{BB962C8B-B14F-4D97-AF65-F5344CB8AC3E}">
        <p14:creationId xmlns:p14="http://schemas.microsoft.com/office/powerpoint/2010/main" val="1953577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989012"/>
            <a:ext cx="10515600" cy="730251"/>
          </a:xfrm>
        </p:spPr>
        <p:txBody>
          <a:bodyPr/>
          <a:lstStyle/>
          <a:p>
            <a:r>
              <a:rPr kumimoji="1" lang="en-US" altLang="zh-CN" b="1" dirty="0"/>
              <a:t>Assumption to calculate the Matrix</a:t>
            </a:r>
            <a:endParaRPr kumimoji="1" lang="zh-CN" altLang="en-US" b="1" dirty="0"/>
          </a:p>
        </p:txBody>
      </p:sp>
      <p:sp>
        <p:nvSpPr>
          <p:cNvPr id="3" name="内容占位符 2"/>
          <p:cNvSpPr>
            <a:spLocks noGrp="1"/>
          </p:cNvSpPr>
          <p:nvPr>
            <p:ph idx="1"/>
          </p:nvPr>
        </p:nvSpPr>
        <p:spPr>
          <a:xfrm>
            <a:off x="838200" y="2039938"/>
            <a:ext cx="10515600" cy="4351338"/>
          </a:xfrm>
        </p:spPr>
        <p:txBody>
          <a:bodyPr/>
          <a:lstStyle/>
          <a:p>
            <a:r>
              <a:rPr kumimoji="1" lang="en-US" altLang="zh-CN" dirty="0"/>
              <a:t>Assume that all diagnosed lung cancer with screening test is under early stage and can be treated in the future, while undiagnosed lung cancer will go through each stage until the late stage </a:t>
            </a:r>
          </a:p>
          <a:p>
            <a:r>
              <a:rPr kumimoji="1" lang="en-US" altLang="zh-CN" dirty="0"/>
              <a:t>Assume negatively screened result stay in ”Well” state until death</a:t>
            </a:r>
          </a:p>
          <a:p>
            <a:r>
              <a:rPr kumimoji="1" lang="en-US" altLang="zh-CN" dirty="0"/>
              <a:t>The mortality rate of non-lung cancer caused reasons exclude death from:</a:t>
            </a:r>
          </a:p>
          <a:p>
            <a:pPr lvl="1"/>
            <a:r>
              <a:rPr kumimoji="1" lang="en-US" altLang="zh-CN" dirty="0"/>
              <a:t>Colon, prostate cancer for males</a:t>
            </a:r>
          </a:p>
          <a:p>
            <a:pPr lvl="1"/>
            <a:r>
              <a:rPr kumimoji="1" lang="en-US" altLang="zh-CN" dirty="0"/>
              <a:t>Ovarian, colon and prostate cancer for females</a:t>
            </a:r>
          </a:p>
          <a:p>
            <a:pPr lvl="1"/>
            <a:endParaRPr kumimoji="1" lang="en-US" altLang="zh-CN" dirty="0"/>
          </a:p>
          <a:p>
            <a:pPr lvl="1"/>
            <a:endParaRPr kumimoji="1" lang="en-US" altLang="zh-CN" dirty="0"/>
          </a:p>
          <a:p>
            <a:endParaRPr kumimoji="1" lang="zh-CN" altLang="en-US" dirty="0"/>
          </a:p>
        </p:txBody>
      </p:sp>
    </p:spTree>
    <p:extLst>
      <p:ext uri="{BB962C8B-B14F-4D97-AF65-F5344CB8AC3E}">
        <p14:creationId xmlns:p14="http://schemas.microsoft.com/office/powerpoint/2010/main" val="897958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a:t>Mortality Rate </a:t>
            </a:r>
            <a:endParaRPr kumimoji="1" lang="zh-CN" altLang="en-US" b="1" dirty="0"/>
          </a:p>
        </p:txBody>
      </p:sp>
      <p:sp>
        <p:nvSpPr>
          <p:cNvPr id="3" name="内容占位符 2"/>
          <p:cNvSpPr>
            <a:spLocks noGrp="1"/>
          </p:cNvSpPr>
          <p:nvPr>
            <p:ph idx="1"/>
          </p:nvPr>
        </p:nvSpPr>
        <p:spPr>
          <a:xfrm>
            <a:off x="614833" y="1813800"/>
            <a:ext cx="10738967" cy="861959"/>
          </a:xfrm>
        </p:spPr>
        <p:txBody>
          <a:bodyPr>
            <a:normAutofit fontScale="92500" lnSpcReduction="20000"/>
          </a:bodyPr>
          <a:lstStyle/>
          <a:p>
            <a:r>
              <a:rPr kumimoji="1" lang="en-US" altLang="zh-CN" sz="2000" b="1" dirty="0"/>
              <a:t>Lung cancer caused death</a:t>
            </a:r>
            <a:r>
              <a:rPr kumimoji="1" lang="en-US" altLang="zh-CN" sz="2000" dirty="0"/>
              <a:t>: the survival rate of early stage is 55%, for late stage is 5%</a:t>
            </a:r>
          </a:p>
          <a:p>
            <a:r>
              <a:rPr kumimoji="1" lang="en-US" altLang="zh-CN" sz="2000" b="1" dirty="0"/>
              <a:t>Non-lung cancer caused death</a:t>
            </a:r>
            <a:r>
              <a:rPr kumimoji="1" lang="en-US" altLang="zh-CN" sz="2000" dirty="0"/>
              <a:t>: Mortality rate from other causes for smokers are listed below, we take the average mortality rate of smokers from 55-75 as non-lung cancer caused death</a:t>
            </a:r>
            <a:endParaRPr kumimoji="1" lang="zh-CN" altLang="en-US" sz="2000" dirty="0"/>
          </a:p>
        </p:txBody>
      </p:sp>
      <p:graphicFrame>
        <p:nvGraphicFramePr>
          <p:cNvPr id="4" name="表格 3"/>
          <p:cNvGraphicFramePr>
            <a:graphicFrameLocks noGrp="1"/>
          </p:cNvGraphicFramePr>
          <p:nvPr>
            <p:extLst>
              <p:ext uri="{D42A27DB-BD31-4B8C-83A1-F6EECF244321}">
                <p14:modId xmlns:p14="http://schemas.microsoft.com/office/powerpoint/2010/main" val="762937177"/>
              </p:ext>
            </p:extLst>
          </p:nvPr>
        </p:nvGraphicFramePr>
        <p:xfrm>
          <a:off x="879401" y="3138671"/>
          <a:ext cx="4433888" cy="3185150"/>
        </p:xfrm>
        <a:graphic>
          <a:graphicData uri="http://schemas.openxmlformats.org/drawingml/2006/table">
            <a:tbl>
              <a:tblPr bandRow="1">
                <a:tableStyleId>{5C22544A-7EE6-4342-B048-85BDC9FD1C3A}</a:tableStyleId>
              </a:tblPr>
              <a:tblGrid>
                <a:gridCol w="762000">
                  <a:extLst>
                    <a:ext uri="{9D8B030D-6E8A-4147-A177-3AD203B41FA5}">
                      <a16:colId xmlns:a16="http://schemas.microsoft.com/office/drawing/2014/main" val="20000"/>
                    </a:ext>
                  </a:extLst>
                </a:gridCol>
                <a:gridCol w="1458766">
                  <a:extLst>
                    <a:ext uri="{9D8B030D-6E8A-4147-A177-3AD203B41FA5}">
                      <a16:colId xmlns:a16="http://schemas.microsoft.com/office/drawing/2014/main" val="20001"/>
                    </a:ext>
                  </a:extLst>
                </a:gridCol>
                <a:gridCol w="1241572">
                  <a:extLst>
                    <a:ext uri="{9D8B030D-6E8A-4147-A177-3AD203B41FA5}">
                      <a16:colId xmlns:a16="http://schemas.microsoft.com/office/drawing/2014/main" val="20002"/>
                    </a:ext>
                  </a:extLst>
                </a:gridCol>
                <a:gridCol w="971550">
                  <a:extLst>
                    <a:ext uri="{9D8B030D-6E8A-4147-A177-3AD203B41FA5}">
                      <a16:colId xmlns:a16="http://schemas.microsoft.com/office/drawing/2014/main" val="20003"/>
                    </a:ext>
                  </a:extLst>
                </a:gridCol>
              </a:tblGrid>
              <a:tr h="403915">
                <a:tc>
                  <a:txBody>
                    <a:bodyPr/>
                    <a:lstStyle/>
                    <a:p>
                      <a:pPr algn="ctr" fontAlgn="b"/>
                      <a:r>
                        <a:rPr lang="en-US" sz="1600" u="none" strike="noStrike" dirty="0">
                          <a:effectLst/>
                          <a:latin typeface="Times New Roman" charset="0"/>
                          <a:ea typeface="Times New Roman" charset="0"/>
                          <a:cs typeface="Times New Roman" charset="0"/>
                        </a:rPr>
                        <a:t>age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smoking status</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all other causes</a:t>
                      </a:r>
                      <a:r>
                        <a:rPr lang="en-US" sz="1600" u="none" strike="noStrike" baseline="0" dirty="0">
                          <a:effectLst/>
                          <a:latin typeface="Times New Roman" charset="0"/>
                          <a:ea typeface="Times New Roman" charset="0"/>
                          <a:cs typeface="Times New Roman" charset="0"/>
                        </a:rPr>
                        <a:t> </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other cause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0"/>
                  </a:ext>
                </a:extLst>
              </a:tr>
              <a:tr h="269112">
                <a:tc>
                  <a:txBody>
                    <a:bodyPr/>
                    <a:lstStyle/>
                    <a:p>
                      <a:pPr algn="ctr" fontAlgn="b"/>
                      <a:r>
                        <a:rPr lang="en-US" altLang="zh-CN" sz="1600" u="none" strike="noStrike" dirty="0">
                          <a:effectLst/>
                          <a:latin typeface="Times New Roman" charset="0"/>
                          <a:ea typeface="Times New Roman" charset="0"/>
                          <a:cs typeface="Times New Roman" charset="0"/>
                        </a:rPr>
                        <a:t>55</a:t>
                      </a:r>
                      <a:endParaRPr lang="en-US" altLang="zh-CN"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65</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0.0067 </a:t>
                      </a:r>
                    </a:p>
                  </a:txBody>
                  <a:tcPr marL="6350" marR="6350" marT="6350" marB="0" anchor="ctr"/>
                </a:tc>
                <a:extLst>
                  <a:ext uri="{0D108BD9-81ED-4DB2-BD59-A6C34878D82A}">
                    <a16:rowId xmlns:a16="http://schemas.microsoft.com/office/drawing/2014/main" val="10001"/>
                  </a:ext>
                </a:extLst>
              </a:tr>
              <a:tr h="269112">
                <a:tc>
                  <a:txBody>
                    <a:bodyPr/>
                    <a:lstStyle/>
                    <a:p>
                      <a:pPr algn="ctr" fontAlgn="b"/>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140</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0.0151 </a:t>
                      </a:r>
                    </a:p>
                  </a:txBody>
                  <a:tcPr marL="6350" marR="6350" marT="6350" marB="0" anchor="ctr"/>
                </a:tc>
                <a:extLst>
                  <a:ext uri="{0D108BD9-81ED-4DB2-BD59-A6C34878D82A}">
                    <a16:rowId xmlns:a16="http://schemas.microsoft.com/office/drawing/2014/main" val="10002"/>
                  </a:ext>
                </a:extLst>
              </a:tr>
              <a:tr h="269112">
                <a:tc>
                  <a:txBody>
                    <a:bodyPr/>
                    <a:lstStyle/>
                    <a:p>
                      <a:pPr algn="ctr" fontAlgn="b"/>
                      <a:r>
                        <a:rPr lang="en-US" altLang="zh-CN" sz="1600" u="none" strike="noStrike">
                          <a:effectLst/>
                          <a:latin typeface="Times New Roman" charset="0"/>
                          <a:ea typeface="Times New Roman" charset="0"/>
                          <a:cs typeface="Times New Roman" charset="0"/>
                        </a:rPr>
                        <a:t>60</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113</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0.0120 </a:t>
                      </a:r>
                    </a:p>
                  </a:txBody>
                  <a:tcPr marL="6350" marR="6350" marT="6350" marB="0" anchor="ctr"/>
                </a:tc>
                <a:extLst>
                  <a:ext uri="{0D108BD9-81ED-4DB2-BD59-A6C34878D82A}">
                    <a16:rowId xmlns:a16="http://schemas.microsoft.com/office/drawing/2014/main" val="10003"/>
                  </a:ext>
                </a:extLst>
              </a:tr>
              <a:tr h="269112">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tc>
                <a:tc>
                  <a:txBody>
                    <a:bodyPr/>
                    <a:lstStyle/>
                    <a:p>
                      <a:pPr algn="ctr" fontAlgn="b"/>
                      <a:r>
                        <a:rPr lang="cs-CZ" sz="1600" b="0" i="0" u="none" strike="noStrike" dirty="0">
                          <a:solidFill>
                            <a:srgbClr val="000000"/>
                          </a:solidFill>
                          <a:effectLst/>
                          <a:latin typeface="Times New Roman" charset="0"/>
                          <a:ea typeface="Times New Roman" charset="0"/>
                          <a:cs typeface="Times New Roman" charset="0"/>
                        </a:rPr>
                        <a:t>189</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0.0209 </a:t>
                      </a:r>
                    </a:p>
                  </a:txBody>
                  <a:tcPr marL="6350" marR="6350" marT="6350" marB="0" anchor="ctr"/>
                </a:tc>
                <a:extLst>
                  <a:ext uri="{0D108BD9-81ED-4DB2-BD59-A6C34878D82A}">
                    <a16:rowId xmlns:a16="http://schemas.microsoft.com/office/drawing/2014/main" val="10004"/>
                  </a:ext>
                </a:extLst>
              </a:tr>
              <a:tr h="269112">
                <a:tc>
                  <a:txBody>
                    <a:bodyPr/>
                    <a:lstStyle/>
                    <a:p>
                      <a:pPr algn="ctr" fontAlgn="b"/>
                      <a:r>
                        <a:rPr lang="en-US" altLang="zh-CN" sz="1600" u="none" strike="noStrike">
                          <a:effectLst/>
                          <a:latin typeface="Times New Roman" charset="0"/>
                          <a:ea typeface="Times New Roman" charset="0"/>
                          <a:cs typeface="Times New Roman" charset="0"/>
                        </a:rPr>
                        <a:t>65</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172</a:t>
                      </a:r>
                    </a:p>
                  </a:txBody>
                  <a:tcPr marL="6350" marR="6350" marT="6350" marB="0" anchor="ctr"/>
                </a:tc>
                <a:tc>
                  <a:txBody>
                    <a:bodyPr/>
                    <a:lstStyle/>
                    <a:p>
                      <a:pPr algn="ctr" fontAlgn="b"/>
                      <a:r>
                        <a:rPr lang="it-IT" sz="1600" b="0" i="0" u="none" strike="noStrike" dirty="0">
                          <a:solidFill>
                            <a:srgbClr val="000000"/>
                          </a:solidFill>
                          <a:effectLst/>
                          <a:latin typeface="Times New Roman" charset="0"/>
                          <a:ea typeface="Times New Roman" charset="0"/>
                          <a:cs typeface="Times New Roman" charset="0"/>
                        </a:rPr>
                        <a:t>0.0189 </a:t>
                      </a:r>
                    </a:p>
                  </a:txBody>
                  <a:tcPr marL="6350" marR="6350" marT="6350" marB="0" anchor="ctr"/>
                </a:tc>
                <a:extLst>
                  <a:ext uri="{0D108BD9-81ED-4DB2-BD59-A6C34878D82A}">
                    <a16:rowId xmlns:a16="http://schemas.microsoft.com/office/drawing/2014/main" val="10005"/>
                  </a:ext>
                </a:extLst>
              </a:tr>
              <a:tr h="269112">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263</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0.0305 </a:t>
                      </a:r>
                    </a:p>
                  </a:txBody>
                  <a:tcPr marL="6350" marR="6350" marT="6350" marB="0" anchor="ctr"/>
                </a:tc>
                <a:extLst>
                  <a:ext uri="{0D108BD9-81ED-4DB2-BD59-A6C34878D82A}">
                    <a16:rowId xmlns:a16="http://schemas.microsoft.com/office/drawing/2014/main" val="10006"/>
                  </a:ext>
                </a:extLst>
              </a:tr>
              <a:tr h="269112">
                <a:tc>
                  <a:txBody>
                    <a:bodyPr/>
                    <a:lstStyle/>
                    <a:p>
                      <a:pPr algn="ctr" fontAlgn="b"/>
                      <a:r>
                        <a:rPr lang="en-US" altLang="zh-CN" sz="1600" u="none" strike="noStrike">
                          <a:effectLst/>
                          <a:latin typeface="Times New Roman" charset="0"/>
                          <a:ea typeface="Times New Roman" charset="0"/>
                          <a:cs typeface="Times New Roman" charset="0"/>
                        </a:rPr>
                        <a:t>70</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285</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0.0335 </a:t>
                      </a:r>
                    </a:p>
                  </a:txBody>
                  <a:tcPr marL="6350" marR="6350" marT="6350" marB="0" anchor="ctr"/>
                </a:tc>
                <a:extLst>
                  <a:ext uri="{0D108BD9-81ED-4DB2-BD59-A6C34878D82A}">
                    <a16:rowId xmlns:a16="http://schemas.microsoft.com/office/drawing/2014/main" val="10007"/>
                  </a:ext>
                </a:extLst>
              </a:tr>
              <a:tr h="269112">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fi-FI" sz="1600" b="0" i="0" u="none" strike="noStrike" dirty="0">
                          <a:solidFill>
                            <a:srgbClr val="000000"/>
                          </a:solidFill>
                          <a:effectLst/>
                          <a:latin typeface="Times New Roman" charset="0"/>
                          <a:ea typeface="Times New Roman" charset="0"/>
                          <a:cs typeface="Times New Roman" charset="0"/>
                        </a:rPr>
                        <a:t>379</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0.0476 </a:t>
                      </a:r>
                    </a:p>
                  </a:txBody>
                  <a:tcPr marL="6350" marR="6350" marT="6350" marB="0" anchor="ctr"/>
                </a:tc>
                <a:extLst>
                  <a:ext uri="{0D108BD9-81ED-4DB2-BD59-A6C34878D82A}">
                    <a16:rowId xmlns:a16="http://schemas.microsoft.com/office/drawing/2014/main" val="10008"/>
                  </a:ext>
                </a:extLst>
              </a:tr>
              <a:tr h="269112">
                <a:tc>
                  <a:txBody>
                    <a:bodyPr/>
                    <a:lstStyle/>
                    <a:p>
                      <a:pPr algn="ctr" fontAlgn="b"/>
                      <a:r>
                        <a:rPr lang="en-US" altLang="zh-CN" sz="1600" u="none" strike="noStrike">
                          <a:effectLst/>
                          <a:latin typeface="Times New Roman" charset="0"/>
                          <a:ea typeface="Times New Roman" charset="0"/>
                          <a:cs typeface="Times New Roman" charset="0"/>
                        </a:rPr>
                        <a:t>75</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441</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0.0582 </a:t>
                      </a:r>
                    </a:p>
                  </a:txBody>
                  <a:tcPr marL="6350" marR="6350" marT="6350" marB="0" anchor="ctr"/>
                </a:tc>
                <a:extLst>
                  <a:ext uri="{0D108BD9-81ED-4DB2-BD59-A6C34878D82A}">
                    <a16:rowId xmlns:a16="http://schemas.microsoft.com/office/drawing/2014/main" val="10009"/>
                  </a:ext>
                </a:extLst>
              </a:tr>
              <a:tr h="269112">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532</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0.0759 </a:t>
                      </a:r>
                    </a:p>
                  </a:txBody>
                  <a:tcPr marL="6350" marR="6350" marT="6350" marB="0" anchor="ctr"/>
                </a:tc>
                <a:extLst>
                  <a:ext uri="{0D108BD9-81ED-4DB2-BD59-A6C34878D82A}">
                    <a16:rowId xmlns:a16="http://schemas.microsoft.com/office/drawing/2014/main" val="10010"/>
                  </a:ext>
                </a:extLst>
              </a:tr>
            </a:tbl>
          </a:graphicData>
        </a:graphic>
      </p:graphicFrame>
      <p:sp>
        <p:nvSpPr>
          <p:cNvPr id="5" name="文本框 4"/>
          <p:cNvSpPr txBox="1"/>
          <p:nvPr/>
        </p:nvSpPr>
        <p:spPr>
          <a:xfrm>
            <a:off x="1598539" y="2769339"/>
            <a:ext cx="3443287" cy="369332"/>
          </a:xfrm>
          <a:prstGeom prst="rect">
            <a:avLst/>
          </a:prstGeom>
          <a:noFill/>
        </p:spPr>
        <p:txBody>
          <a:bodyPr wrap="square" rtlCol="0">
            <a:spAutoFit/>
          </a:bodyPr>
          <a:lstStyle/>
          <a:p>
            <a:r>
              <a:rPr kumimoji="1" lang="en-US" altLang="zh-CN">
                <a:latin typeface="Times New Roman" charset="0"/>
                <a:ea typeface="Times New Roman" charset="0"/>
                <a:cs typeface="Times New Roman" charset="0"/>
              </a:rPr>
              <a:t>in 1000 men in next 10 years</a:t>
            </a:r>
            <a:endParaRPr kumimoji="1" lang="zh-CN" altLang="en-US" dirty="0">
              <a:latin typeface="Times New Roman" charset="0"/>
              <a:ea typeface="Times New Roman" charset="0"/>
              <a:cs typeface="Times New Roman" charset="0"/>
            </a:endParaRPr>
          </a:p>
        </p:txBody>
      </p:sp>
      <p:sp>
        <p:nvSpPr>
          <p:cNvPr id="7" name="文本框 6"/>
          <p:cNvSpPr txBox="1"/>
          <p:nvPr/>
        </p:nvSpPr>
        <p:spPr>
          <a:xfrm>
            <a:off x="7008739" y="2754055"/>
            <a:ext cx="3443287" cy="369332"/>
          </a:xfrm>
          <a:prstGeom prst="rect">
            <a:avLst/>
          </a:prstGeom>
          <a:noFill/>
        </p:spPr>
        <p:txBody>
          <a:bodyPr wrap="square" rtlCol="0">
            <a:spAutoFit/>
          </a:bodyPr>
          <a:lstStyle/>
          <a:p>
            <a:r>
              <a:rPr kumimoji="1" lang="en-US" altLang="zh-CN" dirty="0">
                <a:latin typeface="Times New Roman" charset="0"/>
                <a:ea typeface="Times New Roman" charset="0"/>
                <a:cs typeface="Times New Roman" charset="0"/>
              </a:rPr>
              <a:t>in 1000 women in next 10 years</a:t>
            </a:r>
            <a:endParaRPr kumimoji="1" lang="zh-CN" altLang="en-US" dirty="0">
              <a:latin typeface="Times New Roman" charset="0"/>
              <a:ea typeface="Times New Roman" charset="0"/>
              <a:cs typeface="Times New Roman" charset="0"/>
            </a:endParaRPr>
          </a:p>
        </p:txBody>
      </p:sp>
      <p:graphicFrame>
        <p:nvGraphicFramePr>
          <p:cNvPr id="8" name="表格 7"/>
          <p:cNvGraphicFramePr>
            <a:graphicFrameLocks noGrp="1"/>
          </p:cNvGraphicFramePr>
          <p:nvPr>
            <p:extLst>
              <p:ext uri="{D42A27DB-BD31-4B8C-83A1-F6EECF244321}">
                <p14:modId xmlns:p14="http://schemas.microsoft.com/office/powerpoint/2010/main" val="948444944"/>
              </p:ext>
            </p:extLst>
          </p:nvPr>
        </p:nvGraphicFramePr>
        <p:xfrm>
          <a:off x="6718226" y="3123385"/>
          <a:ext cx="4433888" cy="3253230"/>
        </p:xfrm>
        <a:graphic>
          <a:graphicData uri="http://schemas.openxmlformats.org/drawingml/2006/table">
            <a:tbl>
              <a:tblPr bandRow="1">
                <a:tableStyleId>{5C22544A-7EE6-4342-B048-85BDC9FD1C3A}</a:tableStyleId>
              </a:tblPr>
              <a:tblGrid>
                <a:gridCol w="762000">
                  <a:extLst>
                    <a:ext uri="{9D8B030D-6E8A-4147-A177-3AD203B41FA5}">
                      <a16:colId xmlns:a16="http://schemas.microsoft.com/office/drawing/2014/main" val="20000"/>
                    </a:ext>
                  </a:extLst>
                </a:gridCol>
                <a:gridCol w="1458766">
                  <a:extLst>
                    <a:ext uri="{9D8B030D-6E8A-4147-A177-3AD203B41FA5}">
                      <a16:colId xmlns:a16="http://schemas.microsoft.com/office/drawing/2014/main" val="20001"/>
                    </a:ext>
                  </a:extLst>
                </a:gridCol>
                <a:gridCol w="1241572">
                  <a:extLst>
                    <a:ext uri="{9D8B030D-6E8A-4147-A177-3AD203B41FA5}">
                      <a16:colId xmlns:a16="http://schemas.microsoft.com/office/drawing/2014/main" val="20002"/>
                    </a:ext>
                  </a:extLst>
                </a:gridCol>
                <a:gridCol w="971550">
                  <a:extLst>
                    <a:ext uri="{9D8B030D-6E8A-4147-A177-3AD203B41FA5}">
                      <a16:colId xmlns:a16="http://schemas.microsoft.com/office/drawing/2014/main" val="20003"/>
                    </a:ext>
                  </a:extLst>
                </a:gridCol>
              </a:tblGrid>
              <a:tr h="414133">
                <a:tc>
                  <a:txBody>
                    <a:bodyPr/>
                    <a:lstStyle/>
                    <a:p>
                      <a:pPr algn="ctr" fontAlgn="b"/>
                      <a:r>
                        <a:rPr lang="en-US" sz="1600" u="none" strike="noStrike" dirty="0">
                          <a:effectLst/>
                          <a:latin typeface="Times New Roman" charset="0"/>
                          <a:ea typeface="Times New Roman" charset="0"/>
                          <a:cs typeface="Times New Roman" charset="0"/>
                        </a:rPr>
                        <a:t>age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smoking status</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all other causes</a:t>
                      </a:r>
                      <a:r>
                        <a:rPr lang="en-US" sz="1600" u="none" strike="noStrike" baseline="0" dirty="0">
                          <a:effectLst/>
                          <a:latin typeface="Times New Roman" charset="0"/>
                          <a:ea typeface="Times New Roman" charset="0"/>
                          <a:cs typeface="Times New Roman" charset="0"/>
                        </a:rPr>
                        <a:t> </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other cause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0"/>
                  </a:ext>
                </a:extLst>
              </a:tr>
              <a:tr h="275920">
                <a:tc>
                  <a:txBody>
                    <a:bodyPr/>
                    <a:lstStyle/>
                    <a:p>
                      <a:pPr algn="ctr" fontAlgn="b"/>
                      <a:r>
                        <a:rPr lang="en-US" altLang="zh-CN" sz="1600" u="none" strike="noStrike" dirty="0">
                          <a:effectLst/>
                          <a:latin typeface="Times New Roman" charset="0"/>
                          <a:ea typeface="Times New Roman" charset="0"/>
                          <a:cs typeface="Times New Roman" charset="0"/>
                        </a:rPr>
                        <a:t>55</a:t>
                      </a:r>
                      <a:endParaRPr lang="en-US" altLang="zh-CN"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53</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0.0054 </a:t>
                      </a:r>
                    </a:p>
                  </a:txBody>
                  <a:tcPr marL="6350" marR="6350" marT="6350" marB="0" anchor="ctr"/>
                </a:tc>
                <a:extLst>
                  <a:ext uri="{0D108BD9-81ED-4DB2-BD59-A6C34878D82A}">
                    <a16:rowId xmlns:a16="http://schemas.microsoft.com/office/drawing/2014/main" val="10001"/>
                  </a:ext>
                </a:extLst>
              </a:tr>
              <a:tr h="275920">
                <a:tc>
                  <a:txBody>
                    <a:bodyPr/>
                    <a:lstStyle/>
                    <a:p>
                      <a:pPr algn="ctr" fontAlgn="b"/>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80</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0.0083 </a:t>
                      </a:r>
                    </a:p>
                  </a:txBody>
                  <a:tcPr marL="6350" marR="6350" marT="6350" marB="0" anchor="ctr"/>
                </a:tc>
                <a:extLst>
                  <a:ext uri="{0D108BD9-81ED-4DB2-BD59-A6C34878D82A}">
                    <a16:rowId xmlns:a16="http://schemas.microsoft.com/office/drawing/2014/main" val="10002"/>
                  </a:ext>
                </a:extLst>
              </a:tr>
              <a:tr h="275920">
                <a:tc>
                  <a:txBody>
                    <a:bodyPr/>
                    <a:lstStyle/>
                    <a:p>
                      <a:pPr algn="ctr" fontAlgn="b"/>
                      <a:r>
                        <a:rPr lang="en-US" altLang="zh-CN" sz="1600" u="none" strike="noStrike">
                          <a:effectLst/>
                          <a:latin typeface="Times New Roman" charset="0"/>
                          <a:ea typeface="Times New Roman" charset="0"/>
                          <a:cs typeface="Times New Roman" charset="0"/>
                        </a:rPr>
                        <a:t>60</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81</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0.0084 </a:t>
                      </a:r>
                    </a:p>
                  </a:txBody>
                  <a:tcPr marL="6350" marR="6350" marT="6350" marB="0" anchor="ctr"/>
                </a:tc>
                <a:extLst>
                  <a:ext uri="{0D108BD9-81ED-4DB2-BD59-A6C34878D82A}">
                    <a16:rowId xmlns:a16="http://schemas.microsoft.com/office/drawing/2014/main" val="10003"/>
                  </a:ext>
                </a:extLst>
              </a:tr>
              <a:tr h="275920">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120</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0.0128 </a:t>
                      </a:r>
                    </a:p>
                  </a:txBody>
                  <a:tcPr marL="6350" marR="6350" marT="6350" marB="0" anchor="ctr"/>
                </a:tc>
                <a:extLst>
                  <a:ext uri="{0D108BD9-81ED-4DB2-BD59-A6C34878D82A}">
                    <a16:rowId xmlns:a16="http://schemas.microsoft.com/office/drawing/2014/main" val="10004"/>
                  </a:ext>
                </a:extLst>
              </a:tr>
              <a:tr h="275920">
                <a:tc>
                  <a:txBody>
                    <a:bodyPr/>
                    <a:lstStyle/>
                    <a:p>
                      <a:pPr algn="ctr" fontAlgn="b"/>
                      <a:r>
                        <a:rPr lang="en-US" altLang="zh-CN" sz="1600" u="none" strike="noStrike">
                          <a:effectLst/>
                          <a:latin typeface="Times New Roman" charset="0"/>
                          <a:ea typeface="Times New Roman" charset="0"/>
                          <a:cs typeface="Times New Roman" charset="0"/>
                        </a:rPr>
                        <a:t>65</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tr-TR" sz="1600" b="0" i="0" u="none" strike="noStrike" dirty="0">
                          <a:solidFill>
                            <a:srgbClr val="000000"/>
                          </a:solidFill>
                          <a:effectLst/>
                          <a:latin typeface="Times New Roman" charset="0"/>
                          <a:ea typeface="Times New Roman" charset="0"/>
                          <a:cs typeface="Times New Roman" charset="0"/>
                        </a:rPr>
                        <a:t>126</a:t>
                      </a:r>
                    </a:p>
                  </a:txBody>
                  <a:tcPr marL="6350" marR="6350" marT="6350" marB="0" anchor="ctr"/>
                </a:tc>
                <a:tc>
                  <a:txBody>
                    <a:bodyPr/>
                    <a:lstStyle/>
                    <a:p>
                      <a:pPr algn="ctr" fontAlgn="b"/>
                      <a:r>
                        <a:rPr lang="hr-HR" sz="1600" b="0" i="0" u="none" strike="noStrike" dirty="0">
                          <a:solidFill>
                            <a:srgbClr val="000000"/>
                          </a:solidFill>
                          <a:effectLst/>
                          <a:latin typeface="Times New Roman" charset="0"/>
                          <a:ea typeface="Times New Roman" charset="0"/>
                          <a:cs typeface="Times New Roman" charset="0"/>
                        </a:rPr>
                        <a:t>0.0135 </a:t>
                      </a:r>
                    </a:p>
                  </a:txBody>
                  <a:tcPr marL="6350" marR="6350" marT="6350" marB="0" anchor="ctr"/>
                </a:tc>
                <a:extLst>
                  <a:ext uri="{0D108BD9-81ED-4DB2-BD59-A6C34878D82A}">
                    <a16:rowId xmlns:a16="http://schemas.microsoft.com/office/drawing/2014/main" val="10005"/>
                  </a:ext>
                </a:extLst>
              </a:tr>
              <a:tr h="275920">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178</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0.0196 </a:t>
                      </a:r>
                    </a:p>
                  </a:txBody>
                  <a:tcPr marL="6350" marR="6350" marT="6350" marB="0" anchor="ctr"/>
                </a:tc>
                <a:extLst>
                  <a:ext uri="{0D108BD9-81ED-4DB2-BD59-A6C34878D82A}">
                    <a16:rowId xmlns:a16="http://schemas.microsoft.com/office/drawing/2014/main" val="10006"/>
                  </a:ext>
                </a:extLst>
              </a:tr>
              <a:tr h="275920">
                <a:tc>
                  <a:txBody>
                    <a:bodyPr/>
                    <a:lstStyle/>
                    <a:p>
                      <a:pPr algn="ctr" fontAlgn="b"/>
                      <a:r>
                        <a:rPr lang="en-US" altLang="zh-CN" sz="1600" u="none" strike="noStrike">
                          <a:effectLst/>
                          <a:latin typeface="Times New Roman" charset="0"/>
                          <a:ea typeface="Times New Roman" charset="0"/>
                          <a:cs typeface="Times New Roman" charset="0"/>
                        </a:rPr>
                        <a:t>70</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200</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0.0223 </a:t>
                      </a:r>
                    </a:p>
                  </a:txBody>
                  <a:tcPr marL="6350" marR="6350" marT="6350" marB="0" anchor="ctr"/>
                </a:tc>
                <a:extLst>
                  <a:ext uri="{0D108BD9-81ED-4DB2-BD59-A6C34878D82A}">
                    <a16:rowId xmlns:a16="http://schemas.microsoft.com/office/drawing/2014/main" val="10007"/>
                  </a:ext>
                </a:extLst>
              </a:tr>
              <a:tr h="275920">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264</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0.0307 </a:t>
                      </a:r>
                    </a:p>
                  </a:txBody>
                  <a:tcPr marL="6350" marR="6350" marT="6350" marB="0" anchor="ctr"/>
                </a:tc>
                <a:extLst>
                  <a:ext uri="{0D108BD9-81ED-4DB2-BD59-A6C34878D82A}">
                    <a16:rowId xmlns:a16="http://schemas.microsoft.com/office/drawing/2014/main" val="10008"/>
                  </a:ext>
                </a:extLst>
              </a:tr>
              <a:tr h="275920">
                <a:tc>
                  <a:txBody>
                    <a:bodyPr/>
                    <a:lstStyle/>
                    <a:p>
                      <a:pPr algn="ctr" fontAlgn="b"/>
                      <a:r>
                        <a:rPr lang="en-US" altLang="zh-CN" sz="1600" u="none" strike="noStrike">
                          <a:effectLst/>
                          <a:latin typeface="Times New Roman" charset="0"/>
                          <a:ea typeface="Times New Roman" charset="0"/>
                          <a:cs typeface="Times New Roman" charset="0"/>
                        </a:rPr>
                        <a:t>75</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328</a:t>
                      </a:r>
                    </a:p>
                  </a:txBody>
                  <a:tcPr marL="6350" marR="6350" marT="6350" marB="0" anchor="ctr"/>
                </a:tc>
                <a:tc>
                  <a:txBody>
                    <a:bodyPr/>
                    <a:lstStyle/>
                    <a:p>
                      <a:pPr algn="ctr" fontAlgn="b"/>
                      <a:r>
                        <a:rPr lang="cs-CZ" sz="1600" b="0" i="0" u="none" strike="noStrike" dirty="0">
                          <a:solidFill>
                            <a:srgbClr val="000000"/>
                          </a:solidFill>
                          <a:effectLst/>
                          <a:latin typeface="Times New Roman" charset="0"/>
                          <a:ea typeface="Times New Roman" charset="0"/>
                          <a:cs typeface="Times New Roman" charset="0"/>
                        </a:rPr>
                        <a:t>0.0397 </a:t>
                      </a:r>
                    </a:p>
                  </a:txBody>
                  <a:tcPr marL="6350" marR="6350" marT="6350" marB="0" anchor="ctr"/>
                </a:tc>
                <a:extLst>
                  <a:ext uri="{0D108BD9-81ED-4DB2-BD59-A6C34878D82A}">
                    <a16:rowId xmlns:a16="http://schemas.microsoft.com/office/drawing/2014/main" val="10009"/>
                  </a:ext>
                </a:extLst>
              </a:tr>
              <a:tr h="275920">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392</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0.0498 </a:t>
                      </a:r>
                    </a:p>
                  </a:txBody>
                  <a:tcPr marL="6350" marR="6350" marT="6350" marB="0" anchor="ctr"/>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1438663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a:latin typeface="Times New Roman" charset="0"/>
                <a:ea typeface="Times New Roman" charset="0"/>
                <a:cs typeface="Times New Roman" charset="0"/>
              </a:rPr>
              <a:t>Transmission Probability Matrix</a:t>
            </a:r>
            <a:endParaRPr kumimoji="1" lang="zh-CN" altLang="en-US" b="1" dirty="0">
              <a:latin typeface="Times New Roman" charset="0"/>
              <a:ea typeface="Times New Roman" charset="0"/>
              <a:cs typeface="Times New Roman" charset="0"/>
            </a:endParaRPr>
          </a:p>
        </p:txBody>
      </p:sp>
      <p:sp>
        <p:nvSpPr>
          <p:cNvPr id="4" name="内容占位符 3"/>
          <p:cNvSpPr>
            <a:spLocks noGrp="1"/>
          </p:cNvSpPr>
          <p:nvPr>
            <p:ph sz="half" idx="2"/>
          </p:nvPr>
        </p:nvSpPr>
        <p:spPr>
          <a:xfrm>
            <a:off x="6172200" y="1825625"/>
            <a:ext cx="6019800" cy="4508268"/>
          </a:xfrm>
        </p:spPr>
        <p:txBody>
          <a:bodyPr/>
          <a:lstStyle/>
          <a:p>
            <a:r>
              <a:rPr kumimoji="1" lang="en-US" altLang="zh-CN" dirty="0">
                <a:latin typeface="Times New Roman" charset="0"/>
                <a:ea typeface="Times New Roman" charset="0"/>
                <a:cs typeface="Times New Roman" charset="0"/>
              </a:rPr>
              <a:t>PLCO</a:t>
            </a:r>
            <a:endParaRPr kumimoji="1" lang="zh-CN" altLang="en-US" dirty="0">
              <a:latin typeface="Times New Roman" charset="0"/>
              <a:ea typeface="Times New Roman" charset="0"/>
              <a:cs typeface="Times New Roman" charset="0"/>
            </a:endParaRPr>
          </a:p>
        </p:txBody>
      </p:sp>
      <p:sp>
        <p:nvSpPr>
          <p:cNvPr id="6" name="内容占位符 2"/>
          <p:cNvSpPr txBox="1">
            <a:spLocks/>
          </p:cNvSpPr>
          <p:nvPr/>
        </p:nvSpPr>
        <p:spPr>
          <a:xfrm>
            <a:off x="685800" y="1825625"/>
            <a:ext cx="5181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kumimoji="1" lang="en-US" altLang="zh-CN" dirty="0">
                <a:latin typeface="Times New Roman" charset="0"/>
                <a:ea typeface="Times New Roman" charset="0"/>
                <a:cs typeface="Times New Roman" charset="0"/>
              </a:rPr>
              <a:t>NLST</a:t>
            </a:r>
            <a:endParaRPr kumimoji="1" lang="zh-CN" altLang="en-US" dirty="0">
              <a:latin typeface="Times New Roman" charset="0"/>
              <a:ea typeface="Times New Roman" charset="0"/>
              <a:cs typeface="Times New Roman" charset="0"/>
            </a:endParaRPr>
          </a:p>
        </p:txBody>
      </p:sp>
      <p:graphicFrame>
        <p:nvGraphicFramePr>
          <p:cNvPr id="7" name="表格 6"/>
          <p:cNvGraphicFramePr>
            <a:graphicFrameLocks noGrp="1"/>
          </p:cNvGraphicFramePr>
          <p:nvPr>
            <p:extLst>
              <p:ext uri="{D42A27DB-BD31-4B8C-83A1-F6EECF244321}">
                <p14:modId xmlns:p14="http://schemas.microsoft.com/office/powerpoint/2010/main" val="1080499324"/>
              </p:ext>
            </p:extLst>
          </p:nvPr>
        </p:nvGraphicFramePr>
        <p:xfrm>
          <a:off x="554180" y="2541214"/>
          <a:ext cx="4776103" cy="3219400"/>
        </p:xfrm>
        <a:graphic>
          <a:graphicData uri="http://schemas.openxmlformats.org/drawingml/2006/table">
            <a:tbl>
              <a:tblPr>
                <a:tableStyleId>{5C22544A-7EE6-4342-B048-85BDC9FD1C3A}</a:tableStyleId>
              </a:tblPr>
              <a:tblGrid>
                <a:gridCol w="1018323">
                  <a:extLst>
                    <a:ext uri="{9D8B030D-6E8A-4147-A177-3AD203B41FA5}">
                      <a16:colId xmlns:a16="http://schemas.microsoft.com/office/drawing/2014/main" val="20000"/>
                    </a:ext>
                  </a:extLst>
                </a:gridCol>
                <a:gridCol w="841091">
                  <a:extLst>
                    <a:ext uri="{9D8B030D-6E8A-4147-A177-3AD203B41FA5}">
                      <a16:colId xmlns:a16="http://schemas.microsoft.com/office/drawing/2014/main" val="20001"/>
                    </a:ext>
                  </a:extLst>
                </a:gridCol>
                <a:gridCol w="841091">
                  <a:extLst>
                    <a:ext uri="{9D8B030D-6E8A-4147-A177-3AD203B41FA5}">
                      <a16:colId xmlns:a16="http://schemas.microsoft.com/office/drawing/2014/main" val="20002"/>
                    </a:ext>
                  </a:extLst>
                </a:gridCol>
                <a:gridCol w="1037799">
                  <a:extLst>
                    <a:ext uri="{9D8B030D-6E8A-4147-A177-3AD203B41FA5}">
                      <a16:colId xmlns:a16="http://schemas.microsoft.com/office/drawing/2014/main" val="20003"/>
                    </a:ext>
                  </a:extLst>
                </a:gridCol>
                <a:gridCol w="1037799">
                  <a:extLst>
                    <a:ext uri="{9D8B030D-6E8A-4147-A177-3AD203B41FA5}">
                      <a16:colId xmlns:a16="http://schemas.microsoft.com/office/drawing/2014/main" val="20004"/>
                    </a:ext>
                  </a:extLst>
                </a:gridCol>
              </a:tblGrid>
              <a:tr h="611450">
                <a:tc>
                  <a:txBody>
                    <a:bodyPr/>
                    <a:lstStyle/>
                    <a:p>
                      <a:pPr algn="ctr" fontAlgn="b"/>
                      <a:endParaRPr lang="zh-CN" alt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400" u="none" strike="noStrike">
                          <a:effectLst/>
                          <a:latin typeface="Times New Roman" charset="0"/>
                          <a:ea typeface="Times New Roman" charset="0"/>
                          <a:cs typeface="Times New Roman" charset="0"/>
                        </a:rPr>
                        <a:t>High-risk smoker</a:t>
                      </a:r>
                      <a:endParaRPr lang="en-US" sz="14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altLang="zh-CN" sz="1400" b="0" i="0" u="none" strike="noStrike" dirty="0">
                          <a:solidFill>
                            <a:schemeClr val="dk1"/>
                          </a:solidFill>
                          <a:effectLst/>
                          <a:latin typeface="Times New Roman" charset="0"/>
                          <a:ea typeface="Times New Roman" charset="0"/>
                          <a:cs typeface="Times New Roman" charset="0"/>
                        </a:rPr>
                        <a:t>Curative</a:t>
                      </a:r>
                      <a:r>
                        <a:rPr lang="en-US" altLang="zh-CN" sz="1400" b="0" i="0" u="none" strike="noStrike" baseline="0" dirty="0">
                          <a:solidFill>
                            <a:schemeClr val="dk1"/>
                          </a:solidFill>
                          <a:effectLst/>
                          <a:latin typeface="Times New Roman" charset="0"/>
                          <a:ea typeface="Times New Roman" charset="0"/>
                          <a:cs typeface="Times New Roman" charset="0"/>
                        </a:rPr>
                        <a:t> Treatment</a:t>
                      </a:r>
                      <a:endParaRPr lang="en-US" altLang="zh-CN"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400" u="none" strike="noStrike" dirty="0">
                          <a:effectLst/>
                          <a:latin typeface="Times New Roman" charset="0"/>
                          <a:ea typeface="Times New Roman" charset="0"/>
                          <a:cs typeface="Times New Roman" charset="0"/>
                        </a:rPr>
                        <a:t>Non-Curative</a:t>
                      </a:r>
                      <a:r>
                        <a:rPr lang="en-US" altLang="zh-CN" sz="1400" u="none" strike="noStrike" baseline="0" dirty="0">
                          <a:effectLst/>
                          <a:latin typeface="Times New Roman" charset="0"/>
                          <a:ea typeface="Times New Roman" charset="0"/>
                          <a:cs typeface="Times New Roman" charset="0"/>
                        </a:rPr>
                        <a:t> Treatment</a:t>
                      </a:r>
                      <a:endParaRPr lang="en-US" altLang="zh-CN"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altLang="zh-CN" sz="1400" u="none" strike="noStrike" dirty="0">
                          <a:effectLst/>
                          <a:latin typeface="Times New Roman" charset="0"/>
                          <a:ea typeface="Times New Roman" charset="0"/>
                          <a:cs typeface="Times New Roman" charset="0"/>
                        </a:rPr>
                        <a:t>Lung cancer death</a:t>
                      </a:r>
                      <a:endParaRPr lang="en-US" altLang="zh-CN"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0"/>
                  </a:ext>
                </a:extLst>
              </a:tr>
              <a:tr h="674161">
                <a:tc>
                  <a:txBody>
                    <a:bodyPr/>
                    <a:lstStyle/>
                    <a:p>
                      <a:pPr algn="ctr" fontAlgn="b"/>
                      <a:r>
                        <a:rPr lang="en-US" sz="1400" u="none" strike="noStrike" dirty="0">
                          <a:effectLst/>
                          <a:latin typeface="Times New Roman" charset="0"/>
                          <a:ea typeface="Times New Roman" charset="0"/>
                          <a:cs typeface="Times New Roman" charset="0"/>
                        </a:rPr>
                        <a:t>High-risk smoker</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nb-NO" sz="1400" u="none" strike="noStrike" dirty="0">
                          <a:effectLst/>
                          <a:latin typeface="Times New Roman" charset="0"/>
                          <a:ea typeface="Times New Roman" charset="0"/>
                          <a:cs typeface="Times New Roman" charset="0"/>
                        </a:rPr>
                        <a:t>0.97942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fi-FI" sz="1400" u="none" strike="noStrike" dirty="0">
                          <a:solidFill>
                            <a:schemeClr val="tx1"/>
                          </a:solidFill>
                          <a:effectLst/>
                          <a:latin typeface="Times New Roman" charset="0"/>
                          <a:ea typeface="Times New Roman" charset="0"/>
                          <a:cs typeface="Times New Roman" charset="0"/>
                        </a:rPr>
                        <a:t>0.015 </a:t>
                      </a:r>
                      <a:endParaRPr lang="fi-FI"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en-US" sz="1400" u="none" strike="noStrike" dirty="0">
                          <a:solidFill>
                            <a:schemeClr val="tx1"/>
                          </a:solidFill>
                          <a:effectLst/>
                          <a:latin typeface="Times New Roman" charset="0"/>
                          <a:ea typeface="Times New Roman" charset="0"/>
                          <a:cs typeface="Times New Roman" charset="0"/>
                        </a:rPr>
                        <a:t>0.003 </a:t>
                      </a:r>
                      <a:endParaRPr lang="en-US"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en-US" sz="1400" b="0" i="0" u="none" strike="noStrike" dirty="0">
                          <a:solidFill>
                            <a:schemeClr val="tx1"/>
                          </a:solidFill>
                          <a:effectLst/>
                          <a:latin typeface="Times New Roman" charset="0"/>
                          <a:ea typeface="Times New Roman" charset="0"/>
                          <a:cs typeface="Times New Roman" charset="0"/>
                        </a:rPr>
                        <a:t>0.00258</a:t>
                      </a:r>
                    </a:p>
                  </a:txBody>
                  <a:tcPr marL="6350" marR="6350" marT="6350" marB="0" anchor="ctr">
                    <a:solidFill>
                      <a:schemeClr val="accent2">
                        <a:lumMod val="40000"/>
                        <a:lumOff val="60000"/>
                      </a:schemeClr>
                    </a:solidFill>
                  </a:tcPr>
                </a:tc>
                <a:extLst>
                  <a:ext uri="{0D108BD9-81ED-4DB2-BD59-A6C34878D82A}">
                    <a16:rowId xmlns:a16="http://schemas.microsoft.com/office/drawing/2014/main" val="10001"/>
                  </a:ext>
                </a:extLst>
              </a:tr>
              <a:tr h="611450">
                <a:tc>
                  <a:txBody>
                    <a:bodyPr/>
                    <a:lstStyle/>
                    <a:p>
                      <a:pPr algn="ctr" fontAlgn="b"/>
                      <a:r>
                        <a:rPr lang="en-US" sz="1400" b="0" i="0" u="none" strike="noStrike" dirty="0">
                          <a:solidFill>
                            <a:schemeClr val="dk1"/>
                          </a:solidFill>
                          <a:effectLst/>
                          <a:latin typeface="Times New Roman" charset="0"/>
                          <a:ea typeface="Times New Roman" charset="0"/>
                          <a:cs typeface="Times New Roman" charset="0"/>
                        </a:rPr>
                        <a:t>Curative</a:t>
                      </a:r>
                      <a:r>
                        <a:rPr lang="en-US" sz="1400" b="0" i="0" u="none" strike="noStrike" baseline="0" dirty="0">
                          <a:solidFill>
                            <a:schemeClr val="dk1"/>
                          </a:solidFill>
                          <a:effectLst/>
                          <a:latin typeface="Times New Roman" charset="0"/>
                          <a:ea typeface="Times New Roman" charset="0"/>
                          <a:cs typeface="Times New Roman" charset="0"/>
                        </a:rPr>
                        <a:t> Treatment</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u="none" strike="noStrike">
                          <a:effectLst/>
                          <a:latin typeface="Times New Roman" charset="0"/>
                          <a:ea typeface="Times New Roman" charset="0"/>
                          <a:cs typeface="Times New Roman" charset="0"/>
                        </a:rPr>
                        <a:t>0.0000 </a:t>
                      </a:r>
                      <a:endParaRPr lang="nb-NO" sz="14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hr-HR" sz="1400" u="none" strike="noStrike" dirty="0">
                          <a:effectLst/>
                          <a:latin typeface="Times New Roman" charset="0"/>
                          <a:ea typeface="Times New Roman" charset="0"/>
                          <a:cs typeface="Times New Roman" charset="0"/>
                        </a:rPr>
                        <a:t>0.55 </a:t>
                      </a:r>
                      <a:endParaRPr lang="hr-HR"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u="none" strike="noStrike" dirty="0">
                          <a:solidFill>
                            <a:schemeClr val="tx1"/>
                          </a:solidFill>
                          <a:effectLst/>
                          <a:latin typeface="Times New Roman" charset="0"/>
                          <a:ea typeface="Times New Roman" charset="0"/>
                          <a:cs typeface="Times New Roman" charset="0"/>
                        </a:rPr>
                        <a:t>0.45</a:t>
                      </a:r>
                      <a:endParaRPr lang="nb-NO"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b="0" i="0" u="none" strike="noStrike" dirty="0">
                          <a:solidFill>
                            <a:schemeClr val="tx1"/>
                          </a:solidFill>
                          <a:effectLst/>
                          <a:latin typeface="Times New Roman" charset="0"/>
                          <a:ea typeface="Times New Roman" charset="0"/>
                          <a:cs typeface="Times New Roman" charset="0"/>
                        </a:rPr>
                        <a:t>0.0</a:t>
                      </a:r>
                    </a:p>
                  </a:txBody>
                  <a:tcPr marL="6350" marR="6350" marT="6350" marB="0" anchor="ctr"/>
                </a:tc>
                <a:extLst>
                  <a:ext uri="{0D108BD9-81ED-4DB2-BD59-A6C34878D82A}">
                    <a16:rowId xmlns:a16="http://schemas.microsoft.com/office/drawing/2014/main" val="10002"/>
                  </a:ext>
                </a:extLst>
              </a:tr>
              <a:tr h="710889">
                <a:tc>
                  <a:txBody>
                    <a:bodyPr/>
                    <a:lstStyle/>
                    <a:p>
                      <a:pPr algn="ctr" fontAlgn="b"/>
                      <a:r>
                        <a:rPr lang="en-US" sz="1400" u="none" strike="noStrike" dirty="0">
                          <a:effectLst/>
                          <a:latin typeface="Times New Roman" charset="0"/>
                          <a:ea typeface="Times New Roman" charset="0"/>
                          <a:cs typeface="Times New Roman" charset="0"/>
                        </a:rPr>
                        <a:t>Non-Curative</a:t>
                      </a:r>
                      <a:r>
                        <a:rPr lang="en-US" sz="1400" u="none" strike="noStrike" baseline="0" dirty="0">
                          <a:effectLst/>
                          <a:latin typeface="Times New Roman" charset="0"/>
                          <a:ea typeface="Times New Roman" charset="0"/>
                          <a:cs typeface="Times New Roman" charset="0"/>
                        </a:rPr>
                        <a:t> Treatment</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a:solidFill>
                            <a:srgbClr val="000000"/>
                          </a:solidFill>
                          <a:effectLst/>
                          <a:latin typeface="Times New Roman" charset="0"/>
                          <a:ea typeface="Times New Roman" charset="0"/>
                          <a:cs typeface="Times New Roman" charset="0"/>
                        </a:rPr>
                        <a:t>0.05</a:t>
                      </a:r>
                    </a:p>
                  </a:txBody>
                  <a:tcPr marL="6350" marR="6350" marT="6350" marB="0" anchor="ctr">
                    <a:solidFill>
                      <a:schemeClr val="accent1">
                        <a:lumMod val="20000"/>
                        <a:lumOff val="80000"/>
                      </a:schemeClr>
                    </a:solidFill>
                  </a:tcPr>
                </a:tc>
                <a:tc>
                  <a:txBody>
                    <a:bodyPr/>
                    <a:lstStyle/>
                    <a:p>
                      <a:pPr algn="ctr" fontAlgn="b"/>
                      <a:r>
                        <a:rPr lang="nb-NO" sz="1400" b="0" i="0" u="none" strike="noStrike" dirty="0">
                          <a:solidFill>
                            <a:srgbClr val="000000"/>
                          </a:solidFill>
                          <a:effectLst/>
                          <a:latin typeface="Times New Roman" charset="0"/>
                          <a:ea typeface="Times New Roman" charset="0"/>
                          <a:cs typeface="Times New Roman" charset="0"/>
                        </a:rPr>
                        <a:t>0.95</a:t>
                      </a:r>
                    </a:p>
                  </a:txBody>
                  <a:tcPr marL="6350" marR="6350" marT="6350" marB="0" anchor="ctr">
                    <a:solidFill>
                      <a:schemeClr val="accent1">
                        <a:lumMod val="20000"/>
                        <a:lumOff val="80000"/>
                      </a:schemeClr>
                    </a:solidFill>
                  </a:tcPr>
                </a:tc>
                <a:extLst>
                  <a:ext uri="{0D108BD9-81ED-4DB2-BD59-A6C34878D82A}">
                    <a16:rowId xmlns:a16="http://schemas.microsoft.com/office/drawing/2014/main" val="10003"/>
                  </a:ext>
                </a:extLst>
              </a:tr>
              <a:tr h="611450">
                <a:tc>
                  <a:txBody>
                    <a:bodyPr/>
                    <a:lstStyle/>
                    <a:p>
                      <a:pPr algn="ctr" fontAlgn="b"/>
                      <a:r>
                        <a:rPr lang="en-US" sz="1400" u="none" strike="noStrike" dirty="0">
                          <a:effectLst/>
                          <a:latin typeface="Times New Roman" charset="0"/>
                          <a:ea typeface="Times New Roman" charset="0"/>
                          <a:cs typeface="Times New Roman" charset="0"/>
                        </a:rPr>
                        <a:t>Lung cancer death</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a:solidFill>
                            <a:srgbClr val="000000"/>
                          </a:solidFill>
                          <a:effectLst/>
                          <a:latin typeface="Times New Roman" charset="0"/>
                          <a:ea typeface="Times New Roman" charset="0"/>
                          <a:cs typeface="Times New Roman" charset="0"/>
                        </a:rPr>
                        <a:t>1.0000</a:t>
                      </a:r>
                    </a:p>
                  </a:txBody>
                  <a:tcPr marL="6350" marR="6350" marT="6350" marB="0" anchor="ctr">
                    <a:solidFill>
                      <a:schemeClr val="accent1">
                        <a:lumMod val="20000"/>
                        <a:lumOff val="80000"/>
                      </a:schemeClr>
                    </a:solidFill>
                  </a:tcPr>
                </a:tc>
                <a:extLst>
                  <a:ext uri="{0D108BD9-81ED-4DB2-BD59-A6C34878D82A}">
                    <a16:rowId xmlns:a16="http://schemas.microsoft.com/office/drawing/2014/main" val="10004"/>
                  </a:ext>
                </a:extLst>
              </a:tr>
            </a:tbl>
          </a:graphicData>
        </a:graphic>
      </p:graphicFrame>
      <p:graphicFrame>
        <p:nvGraphicFramePr>
          <p:cNvPr id="9" name="表格 8"/>
          <p:cNvGraphicFramePr>
            <a:graphicFrameLocks noGrp="1"/>
          </p:cNvGraphicFramePr>
          <p:nvPr>
            <p:extLst>
              <p:ext uri="{D42A27DB-BD31-4B8C-83A1-F6EECF244321}">
                <p14:modId xmlns:p14="http://schemas.microsoft.com/office/powerpoint/2010/main" val="1064717613"/>
              </p:ext>
            </p:extLst>
          </p:nvPr>
        </p:nvGraphicFramePr>
        <p:xfrm>
          <a:off x="6577697" y="2541214"/>
          <a:ext cx="4776103" cy="3219400"/>
        </p:xfrm>
        <a:graphic>
          <a:graphicData uri="http://schemas.openxmlformats.org/drawingml/2006/table">
            <a:tbl>
              <a:tblPr>
                <a:tableStyleId>{5C22544A-7EE6-4342-B048-85BDC9FD1C3A}</a:tableStyleId>
              </a:tblPr>
              <a:tblGrid>
                <a:gridCol w="1018323">
                  <a:extLst>
                    <a:ext uri="{9D8B030D-6E8A-4147-A177-3AD203B41FA5}">
                      <a16:colId xmlns:a16="http://schemas.microsoft.com/office/drawing/2014/main" val="20000"/>
                    </a:ext>
                  </a:extLst>
                </a:gridCol>
                <a:gridCol w="841091">
                  <a:extLst>
                    <a:ext uri="{9D8B030D-6E8A-4147-A177-3AD203B41FA5}">
                      <a16:colId xmlns:a16="http://schemas.microsoft.com/office/drawing/2014/main" val="20001"/>
                    </a:ext>
                  </a:extLst>
                </a:gridCol>
                <a:gridCol w="841091">
                  <a:extLst>
                    <a:ext uri="{9D8B030D-6E8A-4147-A177-3AD203B41FA5}">
                      <a16:colId xmlns:a16="http://schemas.microsoft.com/office/drawing/2014/main" val="20002"/>
                    </a:ext>
                  </a:extLst>
                </a:gridCol>
                <a:gridCol w="1037799">
                  <a:extLst>
                    <a:ext uri="{9D8B030D-6E8A-4147-A177-3AD203B41FA5}">
                      <a16:colId xmlns:a16="http://schemas.microsoft.com/office/drawing/2014/main" val="20003"/>
                    </a:ext>
                  </a:extLst>
                </a:gridCol>
                <a:gridCol w="1037799">
                  <a:extLst>
                    <a:ext uri="{9D8B030D-6E8A-4147-A177-3AD203B41FA5}">
                      <a16:colId xmlns:a16="http://schemas.microsoft.com/office/drawing/2014/main" val="20004"/>
                    </a:ext>
                  </a:extLst>
                </a:gridCol>
              </a:tblGrid>
              <a:tr h="611450">
                <a:tc>
                  <a:txBody>
                    <a:bodyPr/>
                    <a:lstStyle/>
                    <a:p>
                      <a:pPr algn="ctr" fontAlgn="b"/>
                      <a:endParaRPr lang="zh-CN" alt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400" u="none" strike="noStrike">
                          <a:effectLst/>
                          <a:latin typeface="Times New Roman" charset="0"/>
                          <a:ea typeface="Times New Roman" charset="0"/>
                          <a:cs typeface="Times New Roman" charset="0"/>
                        </a:rPr>
                        <a:t>High-risk smoker</a:t>
                      </a:r>
                      <a:endParaRPr lang="en-US" sz="14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altLang="zh-CN" sz="1400" b="0" i="0" u="none" strike="noStrike" dirty="0">
                          <a:solidFill>
                            <a:schemeClr val="dk1"/>
                          </a:solidFill>
                          <a:effectLst/>
                          <a:latin typeface="Times New Roman" charset="0"/>
                          <a:ea typeface="Times New Roman" charset="0"/>
                          <a:cs typeface="Times New Roman" charset="0"/>
                        </a:rPr>
                        <a:t>Curative</a:t>
                      </a:r>
                      <a:r>
                        <a:rPr lang="en-US" altLang="zh-CN" sz="1400" b="0" i="0" u="none" strike="noStrike" baseline="0" dirty="0">
                          <a:solidFill>
                            <a:schemeClr val="dk1"/>
                          </a:solidFill>
                          <a:effectLst/>
                          <a:latin typeface="Times New Roman" charset="0"/>
                          <a:ea typeface="Times New Roman" charset="0"/>
                          <a:cs typeface="Times New Roman" charset="0"/>
                        </a:rPr>
                        <a:t> Treatment</a:t>
                      </a:r>
                      <a:endParaRPr lang="en-US" altLang="zh-CN"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400" u="none" strike="noStrike" dirty="0">
                          <a:effectLst/>
                          <a:latin typeface="Times New Roman" charset="0"/>
                          <a:ea typeface="Times New Roman" charset="0"/>
                          <a:cs typeface="Times New Roman" charset="0"/>
                        </a:rPr>
                        <a:t>Non-Curative</a:t>
                      </a:r>
                      <a:r>
                        <a:rPr lang="en-US" altLang="zh-CN" sz="1400" u="none" strike="noStrike" baseline="0" dirty="0">
                          <a:effectLst/>
                          <a:latin typeface="Times New Roman" charset="0"/>
                          <a:ea typeface="Times New Roman" charset="0"/>
                          <a:cs typeface="Times New Roman" charset="0"/>
                        </a:rPr>
                        <a:t> Treatment</a:t>
                      </a:r>
                      <a:endParaRPr lang="en-US" altLang="zh-CN"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altLang="zh-CN" sz="1400" u="none" strike="noStrike" dirty="0">
                          <a:effectLst/>
                          <a:latin typeface="Times New Roman" charset="0"/>
                          <a:ea typeface="Times New Roman" charset="0"/>
                          <a:cs typeface="Times New Roman" charset="0"/>
                        </a:rPr>
                        <a:t>Lung cancer death</a:t>
                      </a:r>
                      <a:endParaRPr lang="en-US" altLang="zh-CN"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0"/>
                  </a:ext>
                </a:extLst>
              </a:tr>
              <a:tr h="674161">
                <a:tc>
                  <a:txBody>
                    <a:bodyPr/>
                    <a:lstStyle/>
                    <a:p>
                      <a:pPr algn="ctr" fontAlgn="b"/>
                      <a:r>
                        <a:rPr lang="en-US" sz="1400" u="none" strike="noStrike" dirty="0">
                          <a:effectLst/>
                          <a:latin typeface="Times New Roman" charset="0"/>
                          <a:ea typeface="Times New Roman" charset="0"/>
                          <a:cs typeface="Times New Roman" charset="0"/>
                        </a:rPr>
                        <a:t>High-risk smoker</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nb-NO" sz="1400" u="none" strike="noStrike" dirty="0">
                          <a:effectLst/>
                          <a:latin typeface="Times New Roman" charset="0"/>
                          <a:ea typeface="Times New Roman" charset="0"/>
                          <a:cs typeface="Times New Roman" charset="0"/>
                        </a:rPr>
                        <a:t>0.97686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fi-FI" sz="1400" u="none" strike="noStrike" dirty="0">
                          <a:solidFill>
                            <a:schemeClr val="tx1"/>
                          </a:solidFill>
                          <a:effectLst/>
                          <a:latin typeface="Times New Roman" charset="0"/>
                          <a:ea typeface="Times New Roman" charset="0"/>
                          <a:cs typeface="Times New Roman" charset="0"/>
                        </a:rPr>
                        <a:t>0.0129</a:t>
                      </a:r>
                      <a:endParaRPr lang="fi-FI"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en-US" sz="1400" u="none" strike="noStrike" dirty="0">
                          <a:solidFill>
                            <a:schemeClr val="tx1"/>
                          </a:solidFill>
                          <a:effectLst/>
                          <a:latin typeface="Times New Roman" charset="0"/>
                          <a:ea typeface="Times New Roman" charset="0"/>
                          <a:cs typeface="Times New Roman" charset="0"/>
                        </a:rPr>
                        <a:t>0.00524 </a:t>
                      </a:r>
                      <a:endParaRPr lang="en-US"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en-US" sz="1400" b="0" i="0" u="none" strike="noStrike" dirty="0">
                          <a:solidFill>
                            <a:schemeClr val="tx1"/>
                          </a:solidFill>
                          <a:effectLst/>
                          <a:latin typeface="Times New Roman" charset="0"/>
                          <a:ea typeface="Times New Roman" charset="0"/>
                          <a:cs typeface="Times New Roman" charset="0"/>
                        </a:rPr>
                        <a:t>0.0050</a:t>
                      </a:r>
                    </a:p>
                  </a:txBody>
                  <a:tcPr marL="6350" marR="6350" marT="6350" marB="0" anchor="ctr">
                    <a:solidFill>
                      <a:schemeClr val="accent2">
                        <a:lumMod val="40000"/>
                        <a:lumOff val="60000"/>
                      </a:schemeClr>
                    </a:solidFill>
                  </a:tcPr>
                </a:tc>
                <a:extLst>
                  <a:ext uri="{0D108BD9-81ED-4DB2-BD59-A6C34878D82A}">
                    <a16:rowId xmlns:a16="http://schemas.microsoft.com/office/drawing/2014/main" val="10001"/>
                  </a:ext>
                </a:extLst>
              </a:tr>
              <a:tr h="611450">
                <a:tc>
                  <a:txBody>
                    <a:bodyPr/>
                    <a:lstStyle/>
                    <a:p>
                      <a:pPr algn="ctr" fontAlgn="b"/>
                      <a:r>
                        <a:rPr lang="en-US" sz="1400" b="0" i="0" u="none" strike="noStrike" dirty="0">
                          <a:solidFill>
                            <a:schemeClr val="dk1"/>
                          </a:solidFill>
                          <a:effectLst/>
                          <a:latin typeface="Times New Roman" charset="0"/>
                          <a:ea typeface="Times New Roman" charset="0"/>
                          <a:cs typeface="Times New Roman" charset="0"/>
                        </a:rPr>
                        <a:t>Curative</a:t>
                      </a:r>
                      <a:r>
                        <a:rPr lang="en-US" sz="1400" b="0" i="0" u="none" strike="noStrike" baseline="0" dirty="0">
                          <a:solidFill>
                            <a:schemeClr val="dk1"/>
                          </a:solidFill>
                          <a:effectLst/>
                          <a:latin typeface="Times New Roman" charset="0"/>
                          <a:ea typeface="Times New Roman" charset="0"/>
                          <a:cs typeface="Times New Roman" charset="0"/>
                        </a:rPr>
                        <a:t> Treatment</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u="none" strike="noStrike">
                          <a:effectLst/>
                          <a:latin typeface="Times New Roman" charset="0"/>
                          <a:ea typeface="Times New Roman" charset="0"/>
                          <a:cs typeface="Times New Roman" charset="0"/>
                        </a:rPr>
                        <a:t>0.0000 </a:t>
                      </a:r>
                      <a:endParaRPr lang="nb-NO" sz="14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hr-HR" sz="1400" u="none" strike="noStrike" dirty="0">
                          <a:effectLst/>
                          <a:latin typeface="Times New Roman" charset="0"/>
                          <a:ea typeface="Times New Roman" charset="0"/>
                          <a:cs typeface="Times New Roman" charset="0"/>
                        </a:rPr>
                        <a:t>0.55 </a:t>
                      </a:r>
                      <a:endParaRPr lang="hr-HR"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u="none" strike="noStrike" dirty="0">
                          <a:solidFill>
                            <a:schemeClr val="tx1"/>
                          </a:solidFill>
                          <a:effectLst/>
                          <a:latin typeface="Times New Roman" charset="0"/>
                          <a:ea typeface="Times New Roman" charset="0"/>
                          <a:cs typeface="Times New Roman" charset="0"/>
                        </a:rPr>
                        <a:t>0.45</a:t>
                      </a:r>
                      <a:endParaRPr lang="nb-NO"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b="0" i="0" u="none" strike="noStrike" dirty="0">
                          <a:solidFill>
                            <a:schemeClr val="tx1"/>
                          </a:solidFill>
                          <a:effectLst/>
                          <a:latin typeface="Times New Roman" charset="0"/>
                          <a:ea typeface="Times New Roman" charset="0"/>
                          <a:cs typeface="Times New Roman" charset="0"/>
                        </a:rPr>
                        <a:t>0.0</a:t>
                      </a:r>
                    </a:p>
                  </a:txBody>
                  <a:tcPr marL="6350" marR="6350" marT="6350" marB="0" anchor="ctr"/>
                </a:tc>
                <a:extLst>
                  <a:ext uri="{0D108BD9-81ED-4DB2-BD59-A6C34878D82A}">
                    <a16:rowId xmlns:a16="http://schemas.microsoft.com/office/drawing/2014/main" val="10002"/>
                  </a:ext>
                </a:extLst>
              </a:tr>
              <a:tr h="710889">
                <a:tc>
                  <a:txBody>
                    <a:bodyPr/>
                    <a:lstStyle/>
                    <a:p>
                      <a:pPr algn="ctr" fontAlgn="b"/>
                      <a:r>
                        <a:rPr lang="en-US" sz="1400" u="none" strike="noStrike" dirty="0">
                          <a:effectLst/>
                          <a:latin typeface="Times New Roman" charset="0"/>
                          <a:ea typeface="Times New Roman" charset="0"/>
                          <a:cs typeface="Times New Roman" charset="0"/>
                        </a:rPr>
                        <a:t>Non-Curative</a:t>
                      </a:r>
                      <a:r>
                        <a:rPr lang="en-US" sz="1400" u="none" strike="noStrike" baseline="0" dirty="0">
                          <a:effectLst/>
                          <a:latin typeface="Times New Roman" charset="0"/>
                          <a:ea typeface="Times New Roman" charset="0"/>
                          <a:cs typeface="Times New Roman" charset="0"/>
                        </a:rPr>
                        <a:t> Treatment</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a:solidFill>
                            <a:srgbClr val="000000"/>
                          </a:solidFill>
                          <a:effectLst/>
                          <a:latin typeface="Times New Roman" charset="0"/>
                          <a:ea typeface="Times New Roman" charset="0"/>
                          <a:cs typeface="Times New Roman" charset="0"/>
                        </a:rPr>
                        <a:t>0.05</a:t>
                      </a:r>
                    </a:p>
                  </a:txBody>
                  <a:tcPr marL="6350" marR="6350" marT="6350" marB="0" anchor="ctr">
                    <a:solidFill>
                      <a:schemeClr val="accent1">
                        <a:lumMod val="20000"/>
                        <a:lumOff val="80000"/>
                      </a:schemeClr>
                    </a:solidFill>
                  </a:tcPr>
                </a:tc>
                <a:tc>
                  <a:txBody>
                    <a:bodyPr/>
                    <a:lstStyle/>
                    <a:p>
                      <a:pPr algn="ctr" fontAlgn="b"/>
                      <a:r>
                        <a:rPr lang="nb-NO" sz="1400" b="0" i="0" u="none" strike="noStrike" dirty="0">
                          <a:solidFill>
                            <a:srgbClr val="000000"/>
                          </a:solidFill>
                          <a:effectLst/>
                          <a:latin typeface="Times New Roman" charset="0"/>
                          <a:ea typeface="Times New Roman" charset="0"/>
                          <a:cs typeface="Times New Roman" charset="0"/>
                        </a:rPr>
                        <a:t>0.95</a:t>
                      </a:r>
                    </a:p>
                  </a:txBody>
                  <a:tcPr marL="6350" marR="6350" marT="6350" marB="0" anchor="ctr">
                    <a:solidFill>
                      <a:schemeClr val="accent1">
                        <a:lumMod val="20000"/>
                        <a:lumOff val="80000"/>
                      </a:schemeClr>
                    </a:solidFill>
                  </a:tcPr>
                </a:tc>
                <a:extLst>
                  <a:ext uri="{0D108BD9-81ED-4DB2-BD59-A6C34878D82A}">
                    <a16:rowId xmlns:a16="http://schemas.microsoft.com/office/drawing/2014/main" val="10003"/>
                  </a:ext>
                </a:extLst>
              </a:tr>
              <a:tr h="611450">
                <a:tc>
                  <a:txBody>
                    <a:bodyPr/>
                    <a:lstStyle/>
                    <a:p>
                      <a:pPr algn="ctr" fontAlgn="b"/>
                      <a:r>
                        <a:rPr lang="en-US" sz="1400" u="none" strike="noStrike" dirty="0">
                          <a:effectLst/>
                          <a:latin typeface="Times New Roman" charset="0"/>
                          <a:ea typeface="Times New Roman" charset="0"/>
                          <a:cs typeface="Times New Roman" charset="0"/>
                        </a:rPr>
                        <a:t>Lung cancer death</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a:solidFill>
                            <a:srgbClr val="000000"/>
                          </a:solidFill>
                          <a:effectLst/>
                          <a:latin typeface="Times New Roman" charset="0"/>
                          <a:ea typeface="Times New Roman" charset="0"/>
                          <a:cs typeface="Times New Roman" charset="0"/>
                        </a:rPr>
                        <a:t>1.0000</a:t>
                      </a:r>
                    </a:p>
                  </a:txBody>
                  <a:tcPr marL="6350" marR="6350" marT="6350" marB="0" anchor="ctr">
                    <a:solidFill>
                      <a:schemeClr val="accent1">
                        <a:lumMod val="20000"/>
                        <a:lumOff val="80000"/>
                      </a:scheme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2895115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1133" y="908384"/>
            <a:ext cx="10515600" cy="730251"/>
          </a:xfrm>
        </p:spPr>
        <p:txBody>
          <a:bodyPr>
            <a:noAutofit/>
          </a:bodyPr>
          <a:lstStyle/>
          <a:p>
            <a:r>
              <a:rPr kumimoji="1" lang="en-US" altLang="zh-CN" sz="3200" b="1" dirty="0"/>
              <a:t>Parameter estimation---Health Cost, Utility </a:t>
            </a:r>
            <a:r>
              <a:rPr kumimoji="1" lang="en-US" altLang="zh-CN" sz="3200" b="1"/>
              <a:t>and Discount</a:t>
            </a:r>
            <a:endParaRPr kumimoji="1" lang="zh-CN" altLang="en-US" sz="3200" b="1"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2096884222"/>
              </p:ext>
            </p:extLst>
          </p:nvPr>
        </p:nvGraphicFramePr>
        <p:xfrm>
          <a:off x="601133" y="2088549"/>
          <a:ext cx="4563533" cy="2660804"/>
        </p:xfrm>
        <a:graphic>
          <a:graphicData uri="http://schemas.openxmlformats.org/drawingml/2006/table">
            <a:tbl>
              <a:tblPr>
                <a:tableStyleId>{5C22544A-7EE6-4342-B048-85BDC9FD1C3A}</a:tableStyleId>
              </a:tblPr>
              <a:tblGrid>
                <a:gridCol w="2396067">
                  <a:extLst>
                    <a:ext uri="{9D8B030D-6E8A-4147-A177-3AD203B41FA5}">
                      <a16:colId xmlns:a16="http://schemas.microsoft.com/office/drawing/2014/main" val="20000"/>
                    </a:ext>
                  </a:extLst>
                </a:gridCol>
                <a:gridCol w="2167466">
                  <a:extLst>
                    <a:ext uri="{9D8B030D-6E8A-4147-A177-3AD203B41FA5}">
                      <a16:colId xmlns:a16="http://schemas.microsoft.com/office/drawing/2014/main" val="20001"/>
                    </a:ext>
                  </a:extLst>
                </a:gridCol>
              </a:tblGrid>
              <a:tr h="370572">
                <a:tc rowSpan="2">
                  <a:txBody>
                    <a:bodyPr/>
                    <a:lstStyle/>
                    <a:p>
                      <a:pPr algn="ctr" fontAlgn="b"/>
                      <a:r>
                        <a:rPr lang="en-US" sz="1600" u="none" strike="noStrike" dirty="0">
                          <a:effectLst/>
                          <a:latin typeface="Times New Roman" charset="0"/>
                          <a:ea typeface="Times New Roman" charset="0"/>
                          <a:cs typeface="Times New Roman" charset="0"/>
                        </a:rPr>
                        <a:t>Curative treatment</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12735.6</a:t>
                      </a:r>
                    </a:p>
                  </a:txBody>
                  <a:tcPr marL="6350" marR="6350" marT="6350" marB="0" anchor="ctr"/>
                </a:tc>
                <a:extLst>
                  <a:ext uri="{0D108BD9-81ED-4DB2-BD59-A6C34878D82A}">
                    <a16:rowId xmlns:a16="http://schemas.microsoft.com/office/drawing/2014/main" val="10000"/>
                  </a:ext>
                </a:extLst>
              </a:tr>
              <a:tr h="370572">
                <a:tc vMerge="1">
                  <a:txBody>
                    <a:bodyPr/>
                    <a:lstStyle/>
                    <a:p>
                      <a:endParaRPr lang="zh-CN" altLang="en-US"/>
                    </a:p>
                  </a:txBody>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hr-HR" altLang="zh-CN" sz="1600" u="none" strike="noStrike" dirty="0">
                          <a:effectLst/>
                          <a:latin typeface="Times New Roman" charset="0"/>
                          <a:ea typeface="Times New Roman" charset="0"/>
                          <a:cs typeface="Times New Roman" charset="0"/>
                        </a:rPr>
                        <a:t>18052.8</a:t>
                      </a:r>
                      <a:endParaRPr lang="is-IS" altLang="zh-CN"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1"/>
                  </a:ext>
                </a:extLst>
              </a:tr>
              <a:tr h="625598">
                <a:tc>
                  <a:txBody>
                    <a:bodyPr/>
                    <a:lstStyle/>
                    <a:p>
                      <a:pPr algn="ctr" fontAlgn="b"/>
                      <a:r>
                        <a:rPr lang="en-US" sz="1600" u="none" strike="noStrike" dirty="0">
                          <a:effectLst/>
                          <a:latin typeface="Times New Roman" charset="0"/>
                          <a:ea typeface="Times New Roman" charset="0"/>
                          <a:cs typeface="Times New Roman" charset="0"/>
                        </a:rPr>
                        <a:t>Non-curative treatment</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hr-HR" sz="1600" u="none" strike="noStrike" dirty="0">
                          <a:effectLst/>
                          <a:latin typeface="Times New Roman" charset="0"/>
                          <a:ea typeface="Times New Roman" charset="0"/>
                          <a:cs typeface="Times New Roman" charset="0"/>
                        </a:rPr>
                        <a:t>24375.5</a:t>
                      </a:r>
                      <a:endParaRPr lang="hr-HR"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2"/>
                  </a:ext>
                </a:extLst>
              </a:tr>
              <a:tr h="676441">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Diagnosis test for late stage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altLang="zh-CN" sz="1600" b="0" i="0" kern="1200" dirty="0">
                          <a:solidFill>
                            <a:schemeClr val="dk1"/>
                          </a:solidFill>
                          <a:effectLst/>
                          <a:latin typeface="Times New Roman" charset="0"/>
                          <a:ea typeface="Times New Roman" charset="0"/>
                          <a:cs typeface="Times New Roman" charset="0"/>
                        </a:rPr>
                        <a:t>4850.4</a:t>
                      </a:r>
                      <a:endParaRPr lang="fi-FI"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3"/>
                  </a:ext>
                </a:extLst>
              </a:tr>
              <a:tr h="617621">
                <a:tc>
                  <a:txBody>
                    <a:bodyPr/>
                    <a:lstStyle/>
                    <a:p>
                      <a:pPr algn="ctr" fontAlgn="b"/>
                      <a:r>
                        <a:rPr lang="en-US" sz="1600" u="none" strike="noStrike" dirty="0">
                          <a:effectLst/>
                          <a:latin typeface="Times New Roman" charset="0"/>
                          <a:ea typeface="Times New Roman" charset="0"/>
                          <a:cs typeface="Times New Roman" charset="0"/>
                        </a:rPr>
                        <a:t>Background cost (depend on age)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fi-FI" sz="1600" u="none" strike="noStrike" dirty="0">
                          <a:effectLst/>
                          <a:latin typeface="Times New Roman" charset="0"/>
                          <a:ea typeface="Times New Roman" charset="0"/>
                          <a:cs typeface="Times New Roman" charset="0"/>
                        </a:rPr>
                        <a:t>8797</a:t>
                      </a:r>
                      <a:endParaRPr lang="fi-FI"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4"/>
                  </a:ext>
                </a:extLst>
              </a:tr>
            </a:tbl>
          </a:graphicData>
        </a:graphic>
      </p:graphicFrame>
      <p:graphicFrame>
        <p:nvGraphicFramePr>
          <p:cNvPr id="3" name="表格 2"/>
          <p:cNvGraphicFramePr>
            <a:graphicFrameLocks noGrp="1"/>
          </p:cNvGraphicFramePr>
          <p:nvPr>
            <p:extLst>
              <p:ext uri="{D42A27DB-BD31-4B8C-83A1-F6EECF244321}">
                <p14:modId xmlns:p14="http://schemas.microsoft.com/office/powerpoint/2010/main" val="2126471884"/>
              </p:ext>
            </p:extLst>
          </p:nvPr>
        </p:nvGraphicFramePr>
        <p:xfrm>
          <a:off x="5892800" y="1616464"/>
          <a:ext cx="5300134" cy="3220644"/>
        </p:xfrm>
        <a:graphic>
          <a:graphicData uri="http://schemas.openxmlformats.org/drawingml/2006/table">
            <a:tbl>
              <a:tblPr>
                <a:tableStyleId>{5C22544A-7EE6-4342-B048-85BDC9FD1C3A}</a:tableStyleId>
              </a:tblPr>
              <a:tblGrid>
                <a:gridCol w="3254468">
                  <a:extLst>
                    <a:ext uri="{9D8B030D-6E8A-4147-A177-3AD203B41FA5}">
                      <a16:colId xmlns:a16="http://schemas.microsoft.com/office/drawing/2014/main" val="20000"/>
                    </a:ext>
                  </a:extLst>
                </a:gridCol>
                <a:gridCol w="2045666">
                  <a:extLst>
                    <a:ext uri="{9D8B030D-6E8A-4147-A177-3AD203B41FA5}">
                      <a16:colId xmlns:a16="http://schemas.microsoft.com/office/drawing/2014/main" val="20001"/>
                    </a:ext>
                  </a:extLst>
                </a:gridCol>
              </a:tblGrid>
              <a:tr h="536774">
                <a:tc>
                  <a:txBody>
                    <a:bodyPr/>
                    <a:lstStyle/>
                    <a:p>
                      <a:pPr algn="ctr" fontAlgn="b"/>
                      <a:r>
                        <a:rPr lang="en-US" sz="1800" u="none" strike="noStrike">
                          <a:effectLst/>
                          <a:latin typeface="Times New Roman" charset="0"/>
                          <a:ea typeface="Times New Roman" charset="0"/>
                          <a:cs typeface="Times New Roman" charset="0"/>
                        </a:rPr>
                        <a:t>Well</a:t>
                      </a:r>
                      <a:endParaRPr lang="en-US" sz="18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800" u="none" strike="noStrike">
                          <a:effectLst/>
                          <a:latin typeface="Times New Roman" charset="0"/>
                          <a:ea typeface="Times New Roman" charset="0"/>
                          <a:cs typeface="Times New Roman" charset="0"/>
                        </a:rPr>
                        <a:t>0.0000 </a:t>
                      </a:r>
                      <a:endParaRPr lang="nb-NO" sz="1800" b="0" i="0" u="none" strike="noStrike">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0"/>
                  </a:ext>
                </a:extLst>
              </a:tr>
              <a:tr h="536774">
                <a:tc>
                  <a:txBody>
                    <a:bodyPr/>
                    <a:lstStyle/>
                    <a:p>
                      <a:pPr algn="ctr" fontAlgn="b"/>
                      <a:r>
                        <a:rPr lang="en-US" sz="1800" u="none" strike="noStrike" dirty="0">
                          <a:effectLst/>
                          <a:latin typeface="Times New Roman" charset="0"/>
                          <a:ea typeface="Times New Roman" charset="0"/>
                          <a:cs typeface="Times New Roman" charset="0"/>
                        </a:rPr>
                        <a:t>Early</a:t>
                      </a:r>
                      <a:r>
                        <a:rPr lang="en-US" sz="1800" u="none" strike="noStrike" baseline="0" dirty="0">
                          <a:effectLst/>
                          <a:latin typeface="Times New Roman" charset="0"/>
                          <a:ea typeface="Times New Roman" charset="0"/>
                          <a:cs typeface="Times New Roman" charset="0"/>
                        </a:rPr>
                        <a:t> Diagnosis</a:t>
                      </a:r>
                      <a:endParaRPr lang="en-US"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800" u="none" strike="noStrike">
                          <a:effectLst/>
                          <a:latin typeface="Times New Roman" charset="0"/>
                          <a:ea typeface="Times New Roman" charset="0"/>
                          <a:cs typeface="Times New Roman" charset="0"/>
                        </a:rPr>
                        <a:t>1703.2000 </a:t>
                      </a:r>
                      <a:endParaRPr lang="is-IS" sz="1800" b="0" i="0" u="none" strike="noStrike">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1"/>
                  </a:ext>
                </a:extLst>
              </a:tr>
              <a:tr h="536774">
                <a:tc>
                  <a:txBody>
                    <a:bodyPr/>
                    <a:lstStyle/>
                    <a:p>
                      <a:pPr algn="ctr" fontAlgn="b"/>
                      <a:r>
                        <a:rPr lang="en-US" sz="1800" u="none" strike="noStrike" dirty="0">
                          <a:effectLst/>
                          <a:latin typeface="Times New Roman" charset="0"/>
                          <a:ea typeface="Times New Roman" charset="0"/>
                          <a:cs typeface="Times New Roman" charset="0"/>
                        </a:rPr>
                        <a:t>early stage</a:t>
                      </a:r>
                      <a:endParaRPr lang="en-US"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800" u="none" strike="noStrike" dirty="0">
                          <a:effectLst/>
                          <a:latin typeface="Times New Roman" charset="0"/>
                          <a:ea typeface="Times New Roman" charset="0"/>
                          <a:cs typeface="Times New Roman" charset="0"/>
                        </a:rPr>
                        <a:t>21532.6000 </a:t>
                      </a:r>
                      <a:endParaRPr lang="is-IS"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2"/>
                  </a:ext>
                </a:extLst>
              </a:tr>
              <a:tr h="536774">
                <a:tc>
                  <a:txBody>
                    <a:bodyPr/>
                    <a:lstStyle/>
                    <a:p>
                      <a:pPr algn="ctr" fontAlgn="b"/>
                      <a:r>
                        <a:rPr lang="en-US" sz="1800" u="none" strike="noStrike" dirty="0">
                          <a:effectLst/>
                          <a:latin typeface="Times New Roman" charset="0"/>
                          <a:ea typeface="Times New Roman" charset="0"/>
                          <a:cs typeface="Times New Roman" charset="0"/>
                        </a:rPr>
                        <a:t>late stage</a:t>
                      </a:r>
                      <a:endParaRPr lang="en-US"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tr-TR" sz="1800" u="none" strike="noStrike" dirty="0">
                          <a:effectLst/>
                          <a:latin typeface="Times New Roman" charset="0"/>
                          <a:ea typeface="Times New Roman" charset="0"/>
                          <a:cs typeface="Times New Roman" charset="0"/>
                        </a:rPr>
                        <a:t>51225.3000 </a:t>
                      </a:r>
                      <a:endParaRPr lang="tr-TR"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3"/>
                  </a:ext>
                </a:extLst>
              </a:tr>
              <a:tr h="536774">
                <a:tc>
                  <a:txBody>
                    <a:bodyPr/>
                    <a:lstStyle/>
                    <a:p>
                      <a:pPr algn="ctr" fontAlgn="b"/>
                      <a:r>
                        <a:rPr lang="en-US" sz="1800" u="none" strike="noStrike">
                          <a:effectLst/>
                          <a:latin typeface="Times New Roman" charset="0"/>
                          <a:ea typeface="Times New Roman" charset="0"/>
                          <a:cs typeface="Times New Roman" charset="0"/>
                        </a:rPr>
                        <a:t>Death of Lung cancer</a:t>
                      </a:r>
                      <a:endParaRPr lang="en-US" sz="18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800" u="none" strike="noStrike" dirty="0">
                          <a:effectLst/>
                          <a:latin typeface="Times New Roman" charset="0"/>
                          <a:ea typeface="Times New Roman" charset="0"/>
                          <a:cs typeface="Times New Roman" charset="0"/>
                        </a:rPr>
                        <a:t>0.0000 </a:t>
                      </a:r>
                      <a:endParaRPr lang="nb-NO"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4"/>
                  </a:ext>
                </a:extLst>
              </a:tr>
              <a:tr h="536774">
                <a:tc>
                  <a:txBody>
                    <a:bodyPr/>
                    <a:lstStyle/>
                    <a:p>
                      <a:pPr algn="ctr" fontAlgn="b"/>
                      <a:r>
                        <a:rPr lang="en-US" sz="1800" u="none" strike="noStrike">
                          <a:effectLst/>
                          <a:latin typeface="Times New Roman" charset="0"/>
                          <a:ea typeface="Times New Roman" charset="0"/>
                          <a:cs typeface="Times New Roman" charset="0"/>
                        </a:rPr>
                        <a:t>Death of Other causes</a:t>
                      </a:r>
                      <a:endParaRPr lang="en-US" sz="18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800" u="none" strike="noStrike" dirty="0">
                          <a:effectLst/>
                          <a:latin typeface="Times New Roman" charset="0"/>
                          <a:ea typeface="Times New Roman" charset="0"/>
                          <a:cs typeface="Times New Roman" charset="0"/>
                        </a:rPr>
                        <a:t>0.0000 </a:t>
                      </a:r>
                      <a:endParaRPr lang="nb-NO"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5"/>
                  </a:ext>
                </a:extLst>
              </a:tr>
            </a:tbl>
          </a:graphicData>
        </a:graphic>
      </p:graphicFrame>
      <p:cxnSp>
        <p:nvCxnSpPr>
          <p:cNvPr id="14" name="直线箭头连接符 13"/>
          <p:cNvCxnSpPr/>
          <p:nvPr/>
        </p:nvCxnSpPr>
        <p:spPr>
          <a:xfrm flipH="1" flipV="1">
            <a:off x="5071533" y="2285997"/>
            <a:ext cx="914401" cy="592667"/>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线箭头连接符 16"/>
          <p:cNvCxnSpPr/>
          <p:nvPr/>
        </p:nvCxnSpPr>
        <p:spPr>
          <a:xfrm flipH="1">
            <a:off x="4961467" y="3076112"/>
            <a:ext cx="1024467" cy="147320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线箭头连接符 20"/>
          <p:cNvCxnSpPr/>
          <p:nvPr/>
        </p:nvCxnSpPr>
        <p:spPr>
          <a:xfrm flipH="1" flipV="1">
            <a:off x="5071533" y="2644311"/>
            <a:ext cx="1024467" cy="8297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线箭头连接符 21"/>
          <p:cNvCxnSpPr/>
          <p:nvPr/>
        </p:nvCxnSpPr>
        <p:spPr>
          <a:xfrm flipH="1" flipV="1">
            <a:off x="5016501" y="3143109"/>
            <a:ext cx="1079499" cy="3309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直线箭头连接符 24"/>
          <p:cNvCxnSpPr/>
          <p:nvPr/>
        </p:nvCxnSpPr>
        <p:spPr>
          <a:xfrm flipH="1">
            <a:off x="4988985" y="3508060"/>
            <a:ext cx="1107015" cy="3381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直线箭头连接符 27"/>
          <p:cNvCxnSpPr/>
          <p:nvPr/>
        </p:nvCxnSpPr>
        <p:spPr>
          <a:xfrm flipH="1">
            <a:off x="5071533" y="3541042"/>
            <a:ext cx="1024467" cy="10416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32" name="表格 31"/>
          <p:cNvGraphicFramePr>
            <a:graphicFrameLocks noGrp="1"/>
          </p:cNvGraphicFramePr>
          <p:nvPr>
            <p:extLst>
              <p:ext uri="{D42A27DB-BD31-4B8C-83A1-F6EECF244321}">
                <p14:modId xmlns:p14="http://schemas.microsoft.com/office/powerpoint/2010/main" val="230357648"/>
              </p:ext>
            </p:extLst>
          </p:nvPr>
        </p:nvGraphicFramePr>
        <p:xfrm>
          <a:off x="601133" y="5147214"/>
          <a:ext cx="8822265" cy="741680"/>
        </p:xfrm>
        <a:graphic>
          <a:graphicData uri="http://schemas.openxmlformats.org/drawingml/2006/table">
            <a:tbl>
              <a:tblPr firstRow="1" bandRow="1">
                <a:tableStyleId>{5C22544A-7EE6-4342-B048-85BDC9FD1C3A}</a:tableStyleId>
              </a:tblPr>
              <a:tblGrid>
                <a:gridCol w="1764453">
                  <a:extLst>
                    <a:ext uri="{9D8B030D-6E8A-4147-A177-3AD203B41FA5}">
                      <a16:colId xmlns:a16="http://schemas.microsoft.com/office/drawing/2014/main" val="20000"/>
                    </a:ext>
                  </a:extLst>
                </a:gridCol>
                <a:gridCol w="1764453">
                  <a:extLst>
                    <a:ext uri="{9D8B030D-6E8A-4147-A177-3AD203B41FA5}">
                      <a16:colId xmlns:a16="http://schemas.microsoft.com/office/drawing/2014/main" val="20001"/>
                    </a:ext>
                  </a:extLst>
                </a:gridCol>
                <a:gridCol w="1764453">
                  <a:extLst>
                    <a:ext uri="{9D8B030D-6E8A-4147-A177-3AD203B41FA5}">
                      <a16:colId xmlns:a16="http://schemas.microsoft.com/office/drawing/2014/main" val="20002"/>
                    </a:ext>
                  </a:extLst>
                </a:gridCol>
                <a:gridCol w="1954107">
                  <a:extLst>
                    <a:ext uri="{9D8B030D-6E8A-4147-A177-3AD203B41FA5}">
                      <a16:colId xmlns:a16="http://schemas.microsoft.com/office/drawing/2014/main" val="20003"/>
                    </a:ext>
                  </a:extLst>
                </a:gridCol>
                <a:gridCol w="1574799">
                  <a:extLst>
                    <a:ext uri="{9D8B030D-6E8A-4147-A177-3AD203B41FA5}">
                      <a16:colId xmlns:a16="http://schemas.microsoft.com/office/drawing/2014/main" val="20004"/>
                    </a:ext>
                  </a:extLst>
                </a:gridCol>
              </a:tblGrid>
              <a:tr h="370840">
                <a:tc>
                  <a:txBody>
                    <a:bodyPr/>
                    <a:lstStyle/>
                    <a:p>
                      <a:pPr algn="ct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Well</a:t>
                      </a: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Curative </a:t>
                      </a:r>
                      <a:r>
                        <a:rPr lang="en-US" altLang="zh-CN" dirty="0" err="1">
                          <a:latin typeface="Times New Roman" charset="0"/>
                          <a:ea typeface="Times New Roman" charset="0"/>
                          <a:cs typeface="Times New Roman" charset="0"/>
                        </a:rPr>
                        <a:t>Tr</a:t>
                      </a: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Non-Curative </a:t>
                      </a:r>
                      <a:r>
                        <a:rPr lang="en-US" altLang="zh-CN" dirty="0" err="1">
                          <a:latin typeface="Times New Roman" charset="0"/>
                          <a:ea typeface="Times New Roman" charset="0"/>
                          <a:cs typeface="Times New Roman" charset="0"/>
                        </a:rPr>
                        <a:t>Tr</a:t>
                      </a: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 Death</a:t>
                      </a:r>
                      <a:endParaRPr lang="zh-CN" altLang="en-US" dirty="0">
                        <a:latin typeface="Times New Roman" charset="0"/>
                        <a:ea typeface="Times New Roman" charset="0"/>
                        <a:cs typeface="Times New Roman" charset="0"/>
                      </a:endParaRPr>
                    </a:p>
                  </a:txBody>
                  <a:tcPr/>
                </a:tc>
                <a:extLst>
                  <a:ext uri="{0D108BD9-81ED-4DB2-BD59-A6C34878D82A}">
                    <a16:rowId xmlns:a16="http://schemas.microsoft.com/office/drawing/2014/main" val="10000"/>
                  </a:ext>
                </a:extLst>
              </a:tr>
              <a:tr h="370840">
                <a:tc>
                  <a:txBody>
                    <a:bodyPr/>
                    <a:lstStyle/>
                    <a:p>
                      <a:pPr algn="ctr"/>
                      <a:r>
                        <a:rPr lang="en-US" altLang="zh-CN" dirty="0">
                          <a:latin typeface="Times New Roman" charset="0"/>
                          <a:ea typeface="Times New Roman" charset="0"/>
                          <a:cs typeface="Times New Roman" charset="0"/>
                        </a:rPr>
                        <a:t>Utility</a:t>
                      </a: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1.0</a:t>
                      </a: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0.77</a:t>
                      </a: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0.46</a:t>
                      </a: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0</a:t>
                      </a:r>
                      <a:endParaRPr lang="zh-CN" altLang="en-US" dirty="0">
                        <a:latin typeface="Times New Roman" charset="0"/>
                        <a:ea typeface="Times New Roman" charset="0"/>
                        <a:cs typeface="Times New Roman" charset="0"/>
                      </a:endParaRPr>
                    </a:p>
                  </a:txBody>
                  <a:tcPr/>
                </a:tc>
                <a:extLst>
                  <a:ext uri="{0D108BD9-81ED-4DB2-BD59-A6C34878D82A}">
                    <a16:rowId xmlns:a16="http://schemas.microsoft.com/office/drawing/2014/main" val="10001"/>
                  </a:ext>
                </a:extLst>
              </a:tr>
            </a:tbl>
          </a:graphicData>
        </a:graphic>
      </p:graphicFrame>
      <p:sp>
        <p:nvSpPr>
          <p:cNvPr id="33" name="文本框 32"/>
          <p:cNvSpPr txBox="1"/>
          <p:nvPr/>
        </p:nvSpPr>
        <p:spPr>
          <a:xfrm>
            <a:off x="9973733" y="5266267"/>
            <a:ext cx="1219201" cy="923330"/>
          </a:xfrm>
          <a:prstGeom prst="rect">
            <a:avLst/>
          </a:prstGeom>
          <a:noFill/>
        </p:spPr>
        <p:txBody>
          <a:bodyPr wrap="square" rtlCol="0">
            <a:spAutoFit/>
          </a:bodyPr>
          <a:lstStyle/>
          <a:p>
            <a:r>
              <a:rPr kumimoji="1" lang="en-US" altLang="zh-CN">
                <a:latin typeface="Times New Roman" charset="0"/>
                <a:ea typeface="Times New Roman" charset="0"/>
                <a:cs typeface="Times New Roman" charset="0"/>
              </a:rPr>
              <a:t>3% Discount Rate</a:t>
            </a:r>
            <a:endParaRPr kumimoji="1" lang="zh-CN" altLang="en-US" dirty="0">
              <a:latin typeface="Times New Roman" charset="0"/>
              <a:ea typeface="Times New Roman" charset="0"/>
              <a:cs typeface="Times New Roman" charset="0"/>
            </a:endParaRPr>
          </a:p>
        </p:txBody>
      </p:sp>
    </p:spTree>
    <p:extLst>
      <p:ext uri="{BB962C8B-B14F-4D97-AF65-F5344CB8AC3E}">
        <p14:creationId xmlns:p14="http://schemas.microsoft.com/office/powerpoint/2010/main" val="207082013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1746</TotalTime>
  <Words>1207</Words>
  <Application>Microsoft Office PowerPoint</Application>
  <PresentationFormat>宽屏</PresentationFormat>
  <Paragraphs>339</Paragraphs>
  <Slides>18</Slides>
  <Notes>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18</vt:i4>
      </vt:variant>
    </vt:vector>
  </HeadingPairs>
  <TitlesOfParts>
    <vt:vector size="24" baseType="lpstr">
      <vt:lpstr>DengXian</vt:lpstr>
      <vt:lpstr>DengXian</vt:lpstr>
      <vt:lpstr>DengXian Light</vt:lpstr>
      <vt:lpstr>Arial</vt:lpstr>
      <vt:lpstr>Times New Roman</vt:lpstr>
      <vt:lpstr>Office 主题</vt:lpstr>
      <vt:lpstr>Comparing the NLST and PLCOm2012 selection criteria for lung cancer screening test</vt:lpstr>
      <vt:lpstr>Introduction</vt:lpstr>
      <vt:lpstr>Methodology</vt:lpstr>
      <vt:lpstr>Methodology</vt:lpstr>
      <vt:lpstr>PowerPoint 演示文稿</vt:lpstr>
      <vt:lpstr>Assumption to calculate the Matrix</vt:lpstr>
      <vt:lpstr>Mortality Rate </vt:lpstr>
      <vt:lpstr>Transmission Probability Matrix</vt:lpstr>
      <vt:lpstr>Parameter estimation---Health Cost, Utility and Discount</vt:lpstr>
      <vt:lpstr>Results for Overall</vt:lpstr>
      <vt:lpstr>Results for mean survival time</vt:lpstr>
      <vt:lpstr>Results for ICER of Overall</vt:lpstr>
      <vt:lpstr>Results for Cost-effectiveness and Cost-utility</vt:lpstr>
      <vt:lpstr>Results for Younger</vt:lpstr>
      <vt:lpstr>Results for ICER of Younger</vt:lpstr>
      <vt:lpstr>Results for Older</vt:lpstr>
      <vt:lpstr>Results for ICER of Older</vt:lpstr>
      <vt:lpstr>Thanks for listening! Grace Sun &amp; Haoran Zhuo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haoran zhuo</dc:creator>
  <cp:lastModifiedBy>Sun, Yazhi</cp:lastModifiedBy>
  <cp:revision>74</cp:revision>
  <dcterms:created xsi:type="dcterms:W3CDTF">2018-05-01T00:28:45Z</dcterms:created>
  <dcterms:modified xsi:type="dcterms:W3CDTF">2018-05-02T13:03:30Z</dcterms:modified>
</cp:coreProperties>
</file>

<file path=docProps/thumbnail.jpeg>
</file>